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320" r:id="rId10"/>
    <p:sldId id="264" r:id="rId11"/>
    <p:sldId id="319" r:id="rId12"/>
    <p:sldId id="321" r:id="rId13"/>
    <p:sldId id="287" r:id="rId14"/>
    <p:sldId id="288" r:id="rId15"/>
    <p:sldId id="289" r:id="rId16"/>
    <p:sldId id="290" r:id="rId17"/>
    <p:sldId id="285" r:id="rId18"/>
    <p:sldId id="291" r:id="rId19"/>
    <p:sldId id="317" r:id="rId20"/>
    <p:sldId id="318" r:id="rId21"/>
    <p:sldId id="311" r:id="rId22"/>
    <p:sldId id="312" r:id="rId23"/>
    <p:sldId id="313" r:id="rId24"/>
    <p:sldId id="314" r:id="rId25"/>
    <p:sldId id="309" r:id="rId26"/>
    <p:sldId id="322" r:id="rId27"/>
    <p:sldId id="270" r:id="rId28"/>
    <p:sldId id="324" r:id="rId29"/>
    <p:sldId id="271" r:id="rId30"/>
    <p:sldId id="280" r:id="rId31"/>
    <p:sldId id="272" r:id="rId32"/>
    <p:sldId id="281" r:id="rId33"/>
    <p:sldId id="273" r:id="rId34"/>
    <p:sldId id="282" r:id="rId35"/>
    <p:sldId id="274" r:id="rId36"/>
    <p:sldId id="323" r:id="rId37"/>
    <p:sldId id="277" r:id="rId38"/>
    <p:sldId id="278" r:id="rId39"/>
    <p:sldId id="27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0005"/>
    <a:srgbClr val="FAC725"/>
    <a:srgbClr val="8B1919"/>
    <a:srgbClr val="184E8A"/>
    <a:srgbClr val="C10534"/>
    <a:srgbClr val="8D343A"/>
    <a:srgbClr val="E47E00"/>
    <a:srgbClr val="C41B7D"/>
    <a:srgbClr val="548233"/>
    <a:srgbClr val="4C9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/>
    <p:restoredTop sz="94626"/>
  </p:normalViewPr>
  <p:slideViewPr>
    <p:cSldViewPr snapToGrid="0" snapToObjects="1">
      <p:cViewPr varScale="1">
        <p:scale>
          <a:sx n="137" d="100"/>
          <a:sy n="137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A053D-594B-5247-B002-230E63385DC1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184D6-7384-C14C-AB7A-A58C8EEAC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9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38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Distinct C chemistry and biochemical responses to temperature and CO2 across surface-to-intermediate depth.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In surface peat, biochemical C modules from ambient plots were associated with EEA and microoranisms typically assocaited with aerobic respiration (acidos, chitinophagia, flavo, gemma). Under elevated CO2/T, microbiomes associated with biochemical C modules shifted towards methane oxidizing and photosynthetic tax (methyl… Melainabacteria) as well as betaPB, other PB, and chlamydia (tighter network, few microbes). (B-E) show the normalized different of chemical attributes of organic matter (B-D) or biocehmical transformations (E) under ambient vs. simulated climate change within each layer.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3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98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56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 2. Tradeoffs between organic C, N, and P cycling in SPRUCE acrotelm. </a:t>
            </a:r>
            <a:r>
              <a:rPr lang="en-US" dirty="0"/>
              <a:t>(A) As C cycling becomes more energetically costly, organic N cycling increases. With increases in organic N cycling, microbial investment in (B) C and (C) organic P declines. dGCox is the mean GFE of all peaks in a given sample; amino acid transformations denote the number of times a biochemical transformation assigned to an amino acid was present in the sample; and enzyme activities in (B) and (C) are potential activities derived from extracellular enzyme assays.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14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Distinct C chemistry and biochemical responses to temperature and CO2 across surface-to-intermediate depth.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In surface peat, biochemical C modules from ambient plots were associated with EEA and microoranisms typically assocaited with aerobic respiration (acidos, chitinophagia, flavo, gemma). Under elevated CO2/T, microbiomes associated with biochemical C modules shifted towards methane oxidizing and photosynthetic tax (methyl… Melainabacteria) as well as betaPB, other PB, and chlamydia (tighter network, few microbes). (B-E) show the normalized different of chemical attributes of organic matter (B-D) or biocehmical transformations (E) under ambient vs. simulated climate change within each layer.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9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Distinct C chemistry and biochemical responses to temperature and CO2 across surface-to-intermediate depth.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In surface peat, biochemical C modules from ambient plots were associated with EEA and microoranisms typically assocaited with aerobic respiration (acidos, chitinophagia, flavo, gemma). Under elevated CO2/T, microbiomes associated with biochemical C modules shifted towards methane oxidizing and photosynthetic tax (methyl… Melainabacteria) as well as betaPB, other PB, and chlamydia (tighter network, few microbes). (B-E) show the normalized different of chemical attributes of organic matter (B-D) or biocehmical transformations (E) under ambient vs. simulated climate change within each layer.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31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Distinct C chemistry and biochemical responses to temperature and CO2 across surface-to-intermediate depth.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In surface peat, biochemical C modules from ambient plots were associated with EEA and microoranisms typically assocaited with aerobic respiration (acidos, chitinophagia, flavo, gemma). Under elevated CO2/T, microbiomes associated with biochemical C modules shifted towards methane oxidizing and photosynthetic tax (methyl… Melainabacteria) as well as betaPB, other PB, and chlamydia (tighter network, few microbes). (B-E) show the normalized different of chemical attributes of organic matter (B-D) or biocehmical transformations (E) under ambient vs. simulated climate change within each layer.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58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Distinct C chemistry and biochemical responses to temperature and CO2 across surface-to-intermediate depth.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In surface peat, biochemical C modules from ambient plots were associated with EEA and microoranisms typically assocaited with aerobic respiration (acidos, chitinophagia, flavo, gemma). Under elevated CO2/T, microbiomes associated with biochemical C modules shifted towards methane oxidizing and photosynthetic tax (methyl… Melainabacteria) as well as betaPB, other PB, and chlamydia (tighter network, few microbes). (B-E) show the normalized different of chemical attributes of organic matter (B-D) or biocehmical transformations (E) under ambient vs. simulated climate change within each layer.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9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86F08-D98E-034E-8AB9-BC727FE708C4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93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F1646-CD5C-9A4D-9137-89545A82D585}" type="datetime1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54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8888" y="990600"/>
            <a:ext cx="2191512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5A47D-89BC-8141-82D6-01265CF9A78F}" type="datetime1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53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1092483"/>
          </a:xfrm>
          <a:prstGeom prst="rect">
            <a:avLst/>
          </a:prstGeom>
        </p:spPr>
        <p:txBody>
          <a:bodyPr lIns="0" anchor="b"/>
          <a:lstStyle>
            <a:lvl1pPr>
              <a:defRPr lang="en-US" sz="30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43000" y="1714500"/>
            <a:ext cx="10668000" cy="4572001"/>
          </a:xfrm>
          <a:prstGeom prst="rect">
            <a:avLst/>
          </a:prstGeom>
        </p:spPr>
        <p:txBody>
          <a:bodyPr/>
          <a:lstStyle>
            <a:lvl1pPr>
              <a:defRPr sz="23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773" indent="-228591">
              <a:buFont typeface="Wingdings" panose="05000000000000000000" pitchFamily="2" charset="2"/>
              <a:buChar char="§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2954" indent="-228591">
              <a:buFont typeface="Wingdings" panose="05000000000000000000" pitchFamily="2" charset="2"/>
              <a:buChar char="ü"/>
              <a:defRPr sz="1667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318" indent="-228591">
              <a:buFont typeface="Wingdings" panose="05000000000000000000" pitchFamily="2" charset="2"/>
              <a:buChar char="§"/>
              <a:defRPr sz="13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19507" y="6495963"/>
            <a:ext cx="2590006" cy="3620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E6F15-9A31-C146-9C37-4224D34A5609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4372" y="6477000"/>
            <a:ext cx="100065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2C642EC-1D7A-F449-B354-6179CDB658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7532" y="1524000"/>
            <a:ext cx="10176935" cy="44607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FC884-20E3-0E49-A88A-1D8811EC7AD9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D89ACEE-9CF8-B246-92F3-994CA9AE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2" y="236993"/>
            <a:ext cx="10237369" cy="104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731" y="1298448"/>
            <a:ext cx="9932381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9019" y="4672584"/>
            <a:ext cx="9932381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1473-9384-494C-ADB9-9BC011923C98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1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4983366" cy="4465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F02F-5424-2C41-AE73-961449D54B85}" type="datetime1">
              <a:rPr lang="en-US" smtClean="0"/>
              <a:t>9/19/19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FC51C7A-50DF-E74F-B234-94913FBB5FB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01104" y="1519427"/>
            <a:ext cx="4983366" cy="4465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0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532" y="1509586"/>
            <a:ext cx="4983366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0381" y="1506860"/>
            <a:ext cx="4974088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8F7CA-9E63-AC48-8124-E42853ABC1DB}" type="datetime1">
              <a:rPr lang="en-US" smtClean="0"/>
              <a:t>9/19/19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5F9628-5087-8C4E-AC18-A058425311F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07532" y="2406869"/>
            <a:ext cx="4983366" cy="357787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F22556-5B1B-004B-976E-D69765FC5B7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01104" y="2406869"/>
            <a:ext cx="4983366" cy="357787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3CAF2-D096-9645-9900-768D4038BC40}" type="datetime1">
              <a:rPr lang="en-US" smtClean="0"/>
              <a:t>9/19/19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8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ABF88-ADF0-BC45-AF2F-A2B332E55C42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530" y="1891862"/>
            <a:ext cx="10175582" cy="40974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4627" y="1278233"/>
            <a:ext cx="10175581" cy="3727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11538-19D4-2E44-98C1-DA43E0D1947A}" type="datetime1">
              <a:rPr lang="en-US" smtClean="0"/>
              <a:t>9/19/19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488B13D1-B17D-B540-BF95-5CE7433B5CB6}"/>
              </a:ext>
            </a:extLst>
          </p:cNvPr>
          <p:cNvSpPr txBox="1">
            <a:spLocks/>
          </p:cNvSpPr>
          <p:nvPr userDrawn="1"/>
        </p:nvSpPr>
        <p:spPr>
          <a:xfrm>
            <a:off x="1007532" y="236993"/>
            <a:ext cx="10237369" cy="104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03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7530" y="1891861"/>
            <a:ext cx="10202678" cy="4206509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31FBC-62E2-D544-82B5-96EA59BFA8B3}" type="datetime1">
              <a:rPr lang="en-US" smtClean="0"/>
              <a:t>9/19/19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FF0B846-0639-1E48-9E78-7864E3772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4627" y="1278233"/>
            <a:ext cx="10175581" cy="3727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5284F96-2252-114F-857E-F899515ECAE1}"/>
              </a:ext>
            </a:extLst>
          </p:cNvPr>
          <p:cNvSpPr txBox="1">
            <a:spLocks/>
          </p:cNvSpPr>
          <p:nvPr userDrawn="1"/>
        </p:nvSpPr>
        <p:spPr>
          <a:xfrm>
            <a:off x="1007532" y="236993"/>
            <a:ext cx="10237369" cy="104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74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DE0874-ED4F-C743-99F7-CE66870790FC}"/>
              </a:ext>
            </a:extLst>
          </p:cNvPr>
          <p:cNvSpPr/>
          <p:nvPr userDrawn="1"/>
        </p:nvSpPr>
        <p:spPr>
          <a:xfrm>
            <a:off x="0" y="762000"/>
            <a:ext cx="853440" cy="53136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7532" y="236993"/>
            <a:ext cx="10237369" cy="1041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532" y="1524000"/>
            <a:ext cx="10176936" cy="4460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C8B4105-00BF-784E-9D65-D7A54B6AF8D1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D45F2B-B695-D445-BB44-C47633EFD0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7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sc-viz.emsl.pnnl.gov/FRED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emf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hyperlink" Target="https://github.com/danczakre/ICRTutoria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hyperlink" Target="https://github.com/danczakre/ICRTutoria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0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D691-D18C-804F-8FE7-AC67D81EB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FTICR-MS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34CCE-947C-6D48-A148-EBD1BD9DC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Bob Danczak</a:t>
            </a:r>
          </a:p>
          <a:p>
            <a:r>
              <a:rPr lang="en-US" dirty="0" err="1"/>
              <a:t>robert.danczak@pnnl.gov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E8E27-8931-F546-8666-F9F2E47C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5" y="4670246"/>
            <a:ext cx="2530669" cy="1219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FA5A0-2E28-3F42-8455-B9A4FC1D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0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4296B-EF9B-0548-8C6A-9157383B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2" y="236993"/>
            <a:ext cx="10237369" cy="1041240"/>
          </a:xfrm>
        </p:spPr>
        <p:txBody>
          <a:bodyPr/>
          <a:lstStyle/>
          <a:p>
            <a:r>
              <a:rPr lang="en-US" dirty="0"/>
              <a:t>What types of analyses can we do with this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A643-F7FE-6048-A323-0DB0A1287A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Now that you have your report in hand, you can perform many different kinds of analyses</a:t>
            </a:r>
          </a:p>
          <a:p>
            <a:pPr lvl="1" algn="just"/>
            <a:r>
              <a:rPr lang="en-US" dirty="0"/>
              <a:t>Compare molecular composition across samples</a:t>
            </a:r>
          </a:p>
          <a:p>
            <a:pPr lvl="1" algn="just"/>
            <a:r>
              <a:rPr lang="en-US" dirty="0"/>
              <a:t>Calculate stoichiometrically derived metrics (i.e., aromaticity index, </a:t>
            </a:r>
            <a:r>
              <a:rPr lang="en-US" b="1" dirty="0"/>
              <a:t>nominal oxidation state of carbon</a:t>
            </a:r>
            <a:r>
              <a:rPr lang="en-US" dirty="0"/>
              <a:t>, etc.)</a:t>
            </a:r>
          </a:p>
          <a:p>
            <a:pPr lvl="1" algn="just"/>
            <a:r>
              <a:rPr lang="en-US" dirty="0"/>
              <a:t>Perform a Van </a:t>
            </a:r>
            <a:r>
              <a:rPr lang="en-US" dirty="0" err="1"/>
              <a:t>Krevelen</a:t>
            </a:r>
            <a:r>
              <a:rPr lang="en-US" dirty="0"/>
              <a:t> analysis to compare the “carbon landscape” between samples</a:t>
            </a:r>
          </a:p>
          <a:p>
            <a:pPr algn="just"/>
            <a:r>
              <a:rPr lang="en-US" dirty="0"/>
              <a:t>Rather than develop these capabilities, why not use the </a:t>
            </a:r>
            <a:r>
              <a:rPr lang="en-US" b="1" dirty="0" err="1"/>
              <a:t>ftmsRanalysis</a:t>
            </a:r>
            <a:r>
              <a:rPr lang="en-US" dirty="0"/>
              <a:t> R package or it’s web app version </a:t>
            </a:r>
            <a:r>
              <a:rPr lang="en-US" b="1" dirty="0"/>
              <a:t>FREDA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142156-DCD6-E144-94A9-07284342229A}"/>
              </a:ext>
            </a:extLst>
          </p:cNvPr>
          <p:cNvGrpSpPr/>
          <p:nvPr/>
        </p:nvGrpSpPr>
        <p:grpSpPr>
          <a:xfrm>
            <a:off x="7254885" y="1413301"/>
            <a:ext cx="3328796" cy="674595"/>
            <a:chOff x="7340125" y="1888989"/>
            <a:chExt cx="3328796" cy="6745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4B20C3-7935-6445-8415-85B3756E94BD}"/>
                </a:ext>
              </a:extLst>
            </p:cNvPr>
            <p:cNvSpPr txBox="1"/>
            <p:nvPr/>
          </p:nvSpPr>
          <p:spPr>
            <a:xfrm>
              <a:off x="7572080" y="1888989"/>
              <a:ext cx="2864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u="sng" dirty="0"/>
                <a:t>Double-Bond Equivalent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1B72B8-7DC0-3A4F-B03E-1349EF05734B}"/>
                </a:ext>
              </a:extLst>
            </p:cNvPr>
            <p:cNvSpPr txBox="1"/>
            <p:nvPr/>
          </p:nvSpPr>
          <p:spPr>
            <a:xfrm>
              <a:off x="7340125" y="2194252"/>
              <a:ext cx="3328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1 + C – O – S – 0.5(N + P + H)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5A6AEE-0D49-3F41-BC90-1CA135433D96}"/>
                </a:ext>
              </a:extLst>
            </p:cNvPr>
            <p:cNvSpPr/>
            <p:nvPr/>
          </p:nvSpPr>
          <p:spPr>
            <a:xfrm>
              <a:off x="7387025" y="1888989"/>
              <a:ext cx="3234996" cy="674595"/>
            </a:xfrm>
            <a:prstGeom prst="rect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9CBBE1-F2B8-C041-92C3-837C4E8A1EA2}"/>
              </a:ext>
            </a:extLst>
          </p:cNvPr>
          <p:cNvGrpSpPr/>
          <p:nvPr/>
        </p:nvGrpSpPr>
        <p:grpSpPr>
          <a:xfrm>
            <a:off x="6087030" y="2141172"/>
            <a:ext cx="5664506" cy="1079526"/>
            <a:chOff x="6050934" y="2165236"/>
            <a:chExt cx="5664506" cy="10795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F5F83CE-C9A7-CC41-9FE4-322CBE21531E}"/>
                </a:ext>
              </a:extLst>
            </p:cNvPr>
            <p:cNvGrpSpPr/>
            <p:nvPr/>
          </p:nvGrpSpPr>
          <p:grpSpPr>
            <a:xfrm>
              <a:off x="6050934" y="2165236"/>
              <a:ext cx="3354376" cy="1079526"/>
              <a:chOff x="7327335" y="2738816"/>
              <a:chExt cx="3354376" cy="107952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72536D-F4FB-8641-A391-CB5B190930A4}"/>
                  </a:ext>
                </a:extLst>
              </p:cNvPr>
              <p:cNvSpPr txBox="1"/>
              <p:nvPr/>
            </p:nvSpPr>
            <p:spPr>
              <a:xfrm>
                <a:off x="8578766" y="2738816"/>
                <a:ext cx="851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u="sng" dirty="0"/>
                  <a:t>NOSC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A007005-750F-954D-98A8-C8FB64EF3224}"/>
                  </a:ext>
                </a:extLst>
              </p:cNvPr>
              <p:cNvGrpSpPr/>
              <p:nvPr/>
            </p:nvGrpSpPr>
            <p:grpSpPr>
              <a:xfrm>
                <a:off x="7327335" y="3108148"/>
                <a:ext cx="3354376" cy="687415"/>
                <a:chOff x="7135162" y="3090441"/>
                <a:chExt cx="3354376" cy="687415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C138C2B-50D0-EC4B-B0F4-805569C74D88}"/>
                    </a:ext>
                  </a:extLst>
                </p:cNvPr>
                <p:cNvSpPr txBox="1"/>
                <p:nvPr/>
              </p:nvSpPr>
              <p:spPr>
                <a:xfrm>
                  <a:off x="7456877" y="3090441"/>
                  <a:ext cx="23903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 dirty="0"/>
                    <a:t>4C+H-3N-2O+5P-2S</a:t>
                  </a:r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C4E21F5-3367-6949-9479-DF75D56A2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2522" y="3429000"/>
                  <a:ext cx="2419108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2872DC-3B28-3146-9F11-512322A33353}"/>
                    </a:ext>
                  </a:extLst>
                </p:cNvPr>
                <p:cNvSpPr txBox="1"/>
                <p:nvPr/>
              </p:nvSpPr>
              <p:spPr>
                <a:xfrm>
                  <a:off x="8476387" y="3408524"/>
                  <a:ext cx="351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 dirty="0"/>
                    <a:t>C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AB13B7-D0E6-9341-A4AC-4FF58A25BB27}"/>
                    </a:ext>
                  </a:extLst>
                </p:cNvPr>
                <p:cNvSpPr txBox="1"/>
                <p:nvPr/>
              </p:nvSpPr>
              <p:spPr>
                <a:xfrm>
                  <a:off x="7135162" y="3146914"/>
                  <a:ext cx="42511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-(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F829E58-F352-1042-8513-5A2FFA2850BD}"/>
                    </a:ext>
                  </a:extLst>
                </p:cNvPr>
                <p:cNvSpPr txBox="1"/>
                <p:nvPr/>
              </p:nvSpPr>
              <p:spPr>
                <a:xfrm>
                  <a:off x="9774278" y="3146914"/>
                  <a:ext cx="715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)+4</a:t>
                  </a: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AEE6F9-CC7F-E341-A58D-A061A20650F9}"/>
                  </a:ext>
                </a:extLst>
              </p:cNvPr>
              <p:cNvSpPr/>
              <p:nvPr/>
            </p:nvSpPr>
            <p:spPr>
              <a:xfrm>
                <a:off x="7387025" y="2750087"/>
                <a:ext cx="3234996" cy="1068255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B402830-5632-124F-A5EB-20EBCF87224F}"/>
                </a:ext>
              </a:extLst>
            </p:cNvPr>
            <p:cNvGrpSpPr/>
            <p:nvPr/>
          </p:nvGrpSpPr>
          <p:grpSpPr>
            <a:xfrm>
              <a:off x="9359282" y="2176507"/>
              <a:ext cx="2356158" cy="1068255"/>
              <a:chOff x="7350603" y="3988164"/>
              <a:chExt cx="2356158" cy="106825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2439E4-FEE6-AC40-A3B1-BB3990BCA11B}"/>
                  </a:ext>
                </a:extLst>
              </p:cNvPr>
              <p:cNvSpPr txBox="1"/>
              <p:nvPr/>
            </p:nvSpPr>
            <p:spPr>
              <a:xfrm>
                <a:off x="7350603" y="3997866"/>
                <a:ext cx="23561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Gibb’s Free Energy </a:t>
                </a:r>
              </a:p>
              <a:p>
                <a:pPr algn="ctr"/>
                <a:r>
                  <a:rPr lang="en-US" b="1" u="sng" dirty="0"/>
                  <a:t>(carbon oxidation)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29A9A4-5BD3-004A-995C-CF743B41484A}"/>
                  </a:ext>
                </a:extLst>
              </p:cNvPr>
              <p:cNvSpPr txBox="1"/>
              <p:nvPr/>
            </p:nvSpPr>
            <p:spPr>
              <a:xfrm>
                <a:off x="7570728" y="4633208"/>
                <a:ext cx="1915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60.3-28.5*NOSC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6E071A-5646-9D4D-9104-9BA321EB42B7}"/>
                  </a:ext>
                </a:extLst>
              </p:cNvPr>
              <p:cNvSpPr/>
              <p:nvPr/>
            </p:nvSpPr>
            <p:spPr>
              <a:xfrm>
                <a:off x="7410639" y="3988164"/>
                <a:ext cx="2236087" cy="1068255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1E92B7F-B28B-BA46-A87B-378EAD98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83" y="3571864"/>
            <a:ext cx="4445000" cy="28575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2FDE234-E5BE-254D-89B5-417B63786898}"/>
              </a:ext>
            </a:extLst>
          </p:cNvPr>
          <p:cNvSpPr txBox="1"/>
          <p:nvPr/>
        </p:nvSpPr>
        <p:spPr>
          <a:xfrm>
            <a:off x="7309451" y="3333033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Van </a:t>
            </a:r>
            <a:r>
              <a:rPr lang="en-US" dirty="0" err="1"/>
              <a:t>Krevelen</a:t>
            </a:r>
            <a:r>
              <a:rPr lang="en-US" dirty="0"/>
              <a:t> Graph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D6AAF7-D051-C144-A80F-0953DD1BAC33}"/>
              </a:ext>
            </a:extLst>
          </p:cNvPr>
          <p:cNvSpPr txBox="1"/>
          <p:nvPr/>
        </p:nvSpPr>
        <p:spPr>
          <a:xfrm>
            <a:off x="0" y="6567586"/>
            <a:ext cx="3348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Kim et al, 2003; Koch and Dittmar, 2006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318A1641-CF91-7746-91BE-0207FA28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8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0511-E15D-6E43-8A34-90B2A5E2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FREDA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5951-779B-D645-BF41-3EAF5106DE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Fourier transform R Exploratory Data Analysis (FREDA)</a:t>
            </a:r>
          </a:p>
          <a:p>
            <a:r>
              <a:rPr lang="en-US" dirty="0"/>
              <a:t>Freely available at: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https://msc-viz.emsl.pnnl.gov/FREDA</a:t>
            </a:r>
            <a:endParaRPr lang="en-US" dirty="0"/>
          </a:p>
          <a:p>
            <a:r>
              <a:rPr lang="en-US" dirty="0"/>
              <a:t>Publication in submission to Analytical Chemistry</a:t>
            </a:r>
          </a:p>
          <a:p>
            <a:r>
              <a:rPr lang="en-US" dirty="0"/>
              <a:t>Contact: Lisa </a:t>
            </a:r>
            <a:r>
              <a:rPr lang="en-US" dirty="0" err="1"/>
              <a:t>Bramer</a:t>
            </a:r>
            <a:r>
              <a:rPr lang="en-US" dirty="0"/>
              <a:t> – </a:t>
            </a:r>
            <a:r>
              <a:rPr lang="en-US" dirty="0" err="1"/>
              <a:t>lisa.bramer@pnnl.gov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14F7E-F334-6848-A800-B3F918EB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5C489-48EA-E24E-ACC2-DFCAD04CA7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98" y="873253"/>
            <a:ext cx="5486400" cy="3527425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ED687-1EB4-B048-8DD8-6723EFE8353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59" y="3240791"/>
            <a:ext cx="5569309" cy="32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475D-8190-C947-97E5-109FF183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plan to cover in this tutorial?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7338-3E58-2140-9359-4A7826D69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10176938" cy="446532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brief introduction to FTICR-MS as a technique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is data collected and what happens to it before it reaches you?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FREDA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ftmsRanalysis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Tools which help us analyze FTICR data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Allison Thompson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walk us through the process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Relating FTICR data to other ‘omics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 will guide you along data analysis performed by </a:t>
            </a:r>
            <a:r>
              <a:rPr lang="en-US" b="1" dirty="0"/>
              <a:t>Emily Graham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Let’s process some data!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I’ve prepared an interactive walkthrough on how to visualize your data and generate conclusions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 brief glimpse into novel analyses that we are developing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E196-8C75-054F-8432-7108C24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9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122E87-5A4E-3B48-A2ED-A4FE2C19C5A4}"/>
              </a:ext>
            </a:extLst>
          </p:cNvPr>
          <p:cNvGrpSpPr/>
          <p:nvPr/>
        </p:nvGrpSpPr>
        <p:grpSpPr>
          <a:xfrm>
            <a:off x="886922" y="1811261"/>
            <a:ext cx="3180905" cy="3593918"/>
            <a:chOff x="783012" y="1811261"/>
            <a:chExt cx="3180905" cy="35939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0137B-7CCD-F04C-8425-49BC9AB53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" y="2500303"/>
              <a:ext cx="3180905" cy="29048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1DBC8-8F01-B840-9F3D-93E8CEDFD3E0}"/>
                </a:ext>
              </a:extLst>
            </p:cNvPr>
            <p:cNvSpPr txBox="1"/>
            <p:nvPr/>
          </p:nvSpPr>
          <p:spPr>
            <a:xfrm>
              <a:off x="1518388" y="4168308"/>
              <a:ext cx="2078135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7030A0"/>
                  </a:solidFill>
                </a:rPr>
                <a:t>Valine mass: 99.07</a:t>
              </a:r>
              <a:endParaRPr lang="en-US" sz="15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AC90A9-165A-3B4A-9E9D-510A7D324755}"/>
                </a:ext>
              </a:extLst>
            </p:cNvPr>
            <p:cNvSpPr txBox="1"/>
            <p:nvPr/>
          </p:nvSpPr>
          <p:spPr>
            <a:xfrm>
              <a:off x="2503313" y="3442457"/>
              <a:ext cx="113403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1500" dirty="0">
                  <a:solidFill>
                    <a:srgbClr val="0000FF"/>
                  </a:solidFill>
                </a:rPr>
                <a:t>m/z: 499.404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CE6E2B-9254-7046-8AA8-AF2C803CFDF3}"/>
                </a:ext>
              </a:extLst>
            </p:cNvPr>
            <p:cNvSpPr txBox="1"/>
            <p:nvPr/>
          </p:nvSpPr>
          <p:spPr>
            <a:xfrm>
              <a:off x="1509288" y="2571701"/>
              <a:ext cx="13300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500" dirty="0">
                  <a:solidFill>
                    <a:srgbClr val="0000FF"/>
                  </a:solidFill>
                </a:rPr>
                <a:t>m/z: 400.3356</a:t>
              </a:r>
            </a:p>
            <a:p>
              <a:r>
                <a:rPr lang="nl-NL" sz="1500" dirty="0">
                  <a:solidFill>
                    <a:srgbClr val="0000FF"/>
                  </a:solidFill>
                </a:rPr>
                <a:t>C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20</a:t>
              </a:r>
              <a:r>
                <a:rPr lang="nl-NL" sz="1500" dirty="0">
                  <a:solidFill>
                    <a:srgbClr val="0000FF"/>
                  </a:solidFill>
                </a:rPr>
                <a:t>H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16</a:t>
              </a:r>
              <a:r>
                <a:rPr lang="nl-NL" sz="1500" dirty="0">
                  <a:solidFill>
                    <a:srgbClr val="0000FF"/>
                  </a:solidFill>
                </a:rPr>
                <a:t>O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9</a:t>
              </a:r>
              <a:endParaRPr lang="nb-NO" sz="1500" dirty="0">
                <a:solidFill>
                  <a:srgbClr val="0000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5FBEB97-9F8F-5248-87C3-01057074F28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210" y="4505168"/>
              <a:ext cx="1955671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9F39F4-6363-4646-91A2-720B026B0CEA}"/>
                </a:ext>
              </a:extLst>
            </p:cNvPr>
            <p:cNvSpPr txBox="1"/>
            <p:nvPr/>
          </p:nvSpPr>
          <p:spPr>
            <a:xfrm>
              <a:off x="942706" y="1811261"/>
              <a:ext cx="30212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Metabolomic biochemical transformations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210E98C-6D76-7340-8491-37BCC537A9E8}"/>
              </a:ext>
            </a:extLst>
          </p:cNvPr>
          <p:cNvSpPr txBox="1"/>
          <p:nvPr/>
        </p:nvSpPr>
        <p:spPr>
          <a:xfrm>
            <a:off x="783012" y="6477001"/>
            <a:ext cx="11067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Biochemical transformations: Graham et al. (2017) JGR </a:t>
            </a:r>
            <a:r>
              <a:rPr lang="en-US" sz="1500" dirty="0" err="1"/>
              <a:t>Biogeosciences</a:t>
            </a:r>
            <a:r>
              <a:rPr lang="en-US" sz="1500" dirty="0"/>
              <a:t>; Graham et al. (2018) Sci. of Total Environment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E00A351-5422-504B-804F-7DA10468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197" y="236993"/>
            <a:ext cx="10237369" cy="1041240"/>
          </a:xfrm>
        </p:spPr>
        <p:txBody>
          <a:bodyPr anchor="ctr">
            <a:normAutofit fontScale="90000"/>
          </a:bodyPr>
          <a:lstStyle/>
          <a:p>
            <a:r>
              <a:rPr lang="en-US" sz="3600" b="0" dirty="0">
                <a:solidFill>
                  <a:schemeClr val="tx1"/>
                </a:solidFill>
              </a:rPr>
              <a:t>Novel multi ‘</a:t>
            </a:r>
            <a:r>
              <a:rPr lang="en-US" sz="3600" b="0" dirty="0" err="1">
                <a:solidFill>
                  <a:schemeClr val="tx1"/>
                </a:solidFill>
              </a:rPr>
              <a:t>omic</a:t>
            </a:r>
            <a:r>
              <a:rPr lang="en-US" sz="3600" b="0" dirty="0">
                <a:solidFill>
                  <a:schemeClr val="tx1"/>
                </a:solidFill>
              </a:rPr>
              <a:t> </a:t>
            </a:r>
            <a:r>
              <a:rPr lang="en-US" sz="3600" b="0" dirty="0" err="1">
                <a:solidFill>
                  <a:schemeClr val="tx1"/>
                </a:solidFill>
              </a:rPr>
              <a:t>bioanalytics</a:t>
            </a:r>
            <a:r>
              <a:rPr lang="en-US" sz="3600" b="0" dirty="0">
                <a:solidFill>
                  <a:schemeClr val="tx1"/>
                </a:solidFill>
              </a:rPr>
              <a:t> reveals biogeochemical cycles in high resolution 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B252105D-400E-0647-9A85-2D672EFF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13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122E87-5A4E-3B48-A2ED-A4FE2C19C5A4}"/>
              </a:ext>
            </a:extLst>
          </p:cNvPr>
          <p:cNvGrpSpPr/>
          <p:nvPr/>
        </p:nvGrpSpPr>
        <p:grpSpPr>
          <a:xfrm>
            <a:off x="886922" y="1811261"/>
            <a:ext cx="3180905" cy="3593918"/>
            <a:chOff x="783012" y="1811261"/>
            <a:chExt cx="3180905" cy="35939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0137B-7CCD-F04C-8425-49BC9AB53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" y="2500303"/>
              <a:ext cx="3180905" cy="29048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1DBC8-8F01-B840-9F3D-93E8CEDFD3E0}"/>
                </a:ext>
              </a:extLst>
            </p:cNvPr>
            <p:cNvSpPr txBox="1"/>
            <p:nvPr/>
          </p:nvSpPr>
          <p:spPr>
            <a:xfrm>
              <a:off x="1518388" y="4168308"/>
              <a:ext cx="2078135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7030A0"/>
                  </a:solidFill>
                </a:rPr>
                <a:t>Valine mass: 99.07</a:t>
              </a:r>
              <a:endParaRPr lang="en-US" sz="15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AC90A9-165A-3B4A-9E9D-510A7D324755}"/>
                </a:ext>
              </a:extLst>
            </p:cNvPr>
            <p:cNvSpPr txBox="1"/>
            <p:nvPr/>
          </p:nvSpPr>
          <p:spPr>
            <a:xfrm>
              <a:off x="2503313" y="3442457"/>
              <a:ext cx="113403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1500" dirty="0">
                  <a:solidFill>
                    <a:srgbClr val="0000FF"/>
                  </a:solidFill>
                </a:rPr>
                <a:t>m/z: 499.404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CE6E2B-9254-7046-8AA8-AF2C803CFDF3}"/>
                </a:ext>
              </a:extLst>
            </p:cNvPr>
            <p:cNvSpPr txBox="1"/>
            <p:nvPr/>
          </p:nvSpPr>
          <p:spPr>
            <a:xfrm>
              <a:off x="1509288" y="2571701"/>
              <a:ext cx="13300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500" dirty="0">
                  <a:solidFill>
                    <a:srgbClr val="0000FF"/>
                  </a:solidFill>
                </a:rPr>
                <a:t>m/z: 400.3356</a:t>
              </a:r>
            </a:p>
            <a:p>
              <a:r>
                <a:rPr lang="nl-NL" sz="1500" dirty="0">
                  <a:solidFill>
                    <a:srgbClr val="0000FF"/>
                  </a:solidFill>
                </a:rPr>
                <a:t>C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20</a:t>
              </a:r>
              <a:r>
                <a:rPr lang="nl-NL" sz="1500" dirty="0">
                  <a:solidFill>
                    <a:srgbClr val="0000FF"/>
                  </a:solidFill>
                </a:rPr>
                <a:t>H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16</a:t>
              </a:r>
              <a:r>
                <a:rPr lang="nl-NL" sz="1500" dirty="0">
                  <a:solidFill>
                    <a:srgbClr val="0000FF"/>
                  </a:solidFill>
                </a:rPr>
                <a:t>O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9</a:t>
              </a:r>
              <a:endParaRPr lang="nb-NO" sz="1500" dirty="0">
                <a:solidFill>
                  <a:srgbClr val="0000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5FBEB97-9F8F-5248-87C3-01057074F28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210" y="4505168"/>
              <a:ext cx="1955671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9F39F4-6363-4646-91A2-720B026B0CEA}"/>
                </a:ext>
              </a:extLst>
            </p:cNvPr>
            <p:cNvSpPr txBox="1"/>
            <p:nvPr/>
          </p:nvSpPr>
          <p:spPr>
            <a:xfrm>
              <a:off x="942706" y="1811261"/>
              <a:ext cx="30212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Metabolomic biochemical transformations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1109202-95C7-DF41-97DB-B45256B6DD7B}"/>
              </a:ext>
            </a:extLst>
          </p:cNvPr>
          <p:cNvSpPr txBox="1"/>
          <p:nvPr/>
        </p:nvSpPr>
        <p:spPr>
          <a:xfrm>
            <a:off x="3730335" y="1811261"/>
            <a:ext cx="3188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Biochemical transformation networks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2B58A8D-DB10-8645-BE04-C3FA21ACB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14" t="28431" r="20202" b="14953"/>
          <a:stretch/>
        </p:blipFill>
        <p:spPr>
          <a:xfrm>
            <a:off x="4085354" y="2442203"/>
            <a:ext cx="2608413" cy="3021074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A62C0E4B-23DE-004D-BA13-99C6C051612B}"/>
              </a:ext>
            </a:extLst>
          </p:cNvPr>
          <p:cNvSpPr/>
          <p:nvPr/>
        </p:nvSpPr>
        <p:spPr>
          <a:xfrm>
            <a:off x="4028534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1C5743-3376-7A42-B4EE-D493D1B06370}"/>
              </a:ext>
            </a:extLst>
          </p:cNvPr>
          <p:cNvCxnSpPr>
            <a:cxnSpLocks/>
          </p:cNvCxnSpPr>
          <p:nvPr/>
        </p:nvCxnSpPr>
        <p:spPr>
          <a:xfrm flipV="1">
            <a:off x="4831004" y="4643595"/>
            <a:ext cx="211667" cy="2416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59741F-9CC0-2C47-B70C-ABA0A0A48149}"/>
              </a:ext>
            </a:extLst>
          </p:cNvPr>
          <p:cNvCxnSpPr>
            <a:cxnSpLocks/>
          </p:cNvCxnSpPr>
          <p:nvPr/>
        </p:nvCxnSpPr>
        <p:spPr>
          <a:xfrm flipV="1">
            <a:off x="4831004" y="4601262"/>
            <a:ext cx="524230" cy="2840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A75E2B-241F-0844-B3E7-453FD1D7579F}"/>
              </a:ext>
            </a:extLst>
          </p:cNvPr>
          <p:cNvCxnSpPr>
            <a:cxnSpLocks/>
          </p:cNvCxnSpPr>
          <p:nvPr/>
        </p:nvCxnSpPr>
        <p:spPr>
          <a:xfrm flipH="1" flipV="1">
            <a:off x="5177800" y="4601264"/>
            <a:ext cx="372705" cy="5589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D23346D-E863-8E4C-8AD3-71EF3879B3CC}"/>
              </a:ext>
            </a:extLst>
          </p:cNvPr>
          <p:cNvSpPr txBox="1"/>
          <p:nvPr/>
        </p:nvSpPr>
        <p:spPr>
          <a:xfrm>
            <a:off x="4323169" y="4876171"/>
            <a:ext cx="8546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Node = Peak (m/z)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944B88-CB45-5E40-88A2-605708A2D046}"/>
              </a:ext>
            </a:extLst>
          </p:cNvPr>
          <p:cNvSpPr txBox="1"/>
          <p:nvPr/>
        </p:nvSpPr>
        <p:spPr>
          <a:xfrm>
            <a:off x="5122173" y="5125622"/>
            <a:ext cx="1781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Edge = Transformation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54EAB4-5CED-A548-8A98-14C0CCED830D}"/>
              </a:ext>
            </a:extLst>
          </p:cNvPr>
          <p:cNvSpPr/>
          <p:nvPr/>
        </p:nvSpPr>
        <p:spPr>
          <a:xfrm>
            <a:off x="4708745" y="4142029"/>
            <a:ext cx="815852" cy="801258"/>
          </a:xfrm>
          <a:prstGeom prst="ellipse">
            <a:avLst/>
          </a:prstGeom>
          <a:solidFill>
            <a:srgbClr val="5C71FF">
              <a:alpha val="43922"/>
            </a:srgbClr>
          </a:solidFill>
          <a:ln>
            <a:solidFill>
              <a:srgbClr val="5C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10E98C-6D76-7340-8491-37BCC537A9E8}"/>
              </a:ext>
            </a:extLst>
          </p:cNvPr>
          <p:cNvSpPr txBox="1"/>
          <p:nvPr/>
        </p:nvSpPr>
        <p:spPr>
          <a:xfrm>
            <a:off x="783012" y="6477001"/>
            <a:ext cx="11067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Biochemical transformations: Graham et al. (2017) JGR </a:t>
            </a:r>
            <a:r>
              <a:rPr lang="en-US" sz="1500" dirty="0" err="1"/>
              <a:t>Biogeosciences</a:t>
            </a:r>
            <a:r>
              <a:rPr lang="en-US" sz="1500" dirty="0"/>
              <a:t>; Graham et al. (2018) Sci. of Total Environment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E00A351-5422-504B-804F-7DA10468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197" y="236993"/>
            <a:ext cx="10237369" cy="1041240"/>
          </a:xfrm>
        </p:spPr>
        <p:txBody>
          <a:bodyPr anchor="ctr">
            <a:normAutofit fontScale="90000"/>
          </a:bodyPr>
          <a:lstStyle/>
          <a:p>
            <a:r>
              <a:rPr lang="en-US" sz="3600" b="0" dirty="0">
                <a:solidFill>
                  <a:schemeClr val="tx1"/>
                </a:solidFill>
              </a:rPr>
              <a:t>Novel multi ‘</a:t>
            </a:r>
            <a:r>
              <a:rPr lang="en-US" sz="3600" b="0" dirty="0" err="1">
                <a:solidFill>
                  <a:schemeClr val="tx1"/>
                </a:solidFill>
              </a:rPr>
              <a:t>omic</a:t>
            </a:r>
            <a:r>
              <a:rPr lang="en-US" sz="3600" b="0" dirty="0">
                <a:solidFill>
                  <a:schemeClr val="tx1"/>
                </a:solidFill>
              </a:rPr>
              <a:t> </a:t>
            </a:r>
            <a:r>
              <a:rPr lang="en-US" sz="3600" b="0" dirty="0" err="1">
                <a:solidFill>
                  <a:schemeClr val="tx1"/>
                </a:solidFill>
              </a:rPr>
              <a:t>bioanalytics</a:t>
            </a:r>
            <a:r>
              <a:rPr lang="en-US" sz="3600" b="0" dirty="0">
                <a:solidFill>
                  <a:schemeClr val="tx1"/>
                </a:solidFill>
              </a:rPr>
              <a:t> reveals biogeochemical cycles in high resolution 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7416A38D-BCA4-284F-AD14-0DCCC13B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14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12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595A3C7-669E-724E-8AA7-E41C0F892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6" t="10949" r="6779" b="13565"/>
          <a:stretch/>
        </p:blipFill>
        <p:spPr>
          <a:xfrm>
            <a:off x="6853830" y="2500302"/>
            <a:ext cx="2652318" cy="25342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8122E87-5A4E-3B48-A2ED-A4FE2C19C5A4}"/>
              </a:ext>
            </a:extLst>
          </p:cNvPr>
          <p:cNvGrpSpPr/>
          <p:nvPr/>
        </p:nvGrpSpPr>
        <p:grpSpPr>
          <a:xfrm>
            <a:off x="886922" y="1811261"/>
            <a:ext cx="3180905" cy="3593918"/>
            <a:chOff x="783012" y="1811261"/>
            <a:chExt cx="3180905" cy="35939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0137B-7CCD-F04C-8425-49BC9AB53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" y="2500303"/>
              <a:ext cx="3180905" cy="29048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1DBC8-8F01-B840-9F3D-93E8CEDFD3E0}"/>
                </a:ext>
              </a:extLst>
            </p:cNvPr>
            <p:cNvSpPr txBox="1"/>
            <p:nvPr/>
          </p:nvSpPr>
          <p:spPr>
            <a:xfrm>
              <a:off x="1518388" y="4168308"/>
              <a:ext cx="2078135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7030A0"/>
                  </a:solidFill>
                </a:rPr>
                <a:t>Valine mass: 99.07</a:t>
              </a:r>
              <a:endParaRPr lang="en-US" sz="15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AC90A9-165A-3B4A-9E9D-510A7D324755}"/>
                </a:ext>
              </a:extLst>
            </p:cNvPr>
            <p:cNvSpPr txBox="1"/>
            <p:nvPr/>
          </p:nvSpPr>
          <p:spPr>
            <a:xfrm>
              <a:off x="2503313" y="3442457"/>
              <a:ext cx="113403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1500" dirty="0">
                  <a:solidFill>
                    <a:srgbClr val="0000FF"/>
                  </a:solidFill>
                </a:rPr>
                <a:t>m/z: 499.404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CE6E2B-9254-7046-8AA8-AF2C803CFDF3}"/>
                </a:ext>
              </a:extLst>
            </p:cNvPr>
            <p:cNvSpPr txBox="1"/>
            <p:nvPr/>
          </p:nvSpPr>
          <p:spPr>
            <a:xfrm>
              <a:off x="1509288" y="2571701"/>
              <a:ext cx="13300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500" dirty="0">
                  <a:solidFill>
                    <a:srgbClr val="0000FF"/>
                  </a:solidFill>
                </a:rPr>
                <a:t>m/z: 400.3356</a:t>
              </a:r>
            </a:p>
            <a:p>
              <a:r>
                <a:rPr lang="nl-NL" sz="1500" dirty="0">
                  <a:solidFill>
                    <a:srgbClr val="0000FF"/>
                  </a:solidFill>
                </a:rPr>
                <a:t>C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20</a:t>
              </a:r>
              <a:r>
                <a:rPr lang="nl-NL" sz="1500" dirty="0">
                  <a:solidFill>
                    <a:srgbClr val="0000FF"/>
                  </a:solidFill>
                </a:rPr>
                <a:t>H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16</a:t>
              </a:r>
              <a:r>
                <a:rPr lang="nl-NL" sz="1500" dirty="0">
                  <a:solidFill>
                    <a:srgbClr val="0000FF"/>
                  </a:solidFill>
                </a:rPr>
                <a:t>O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9</a:t>
              </a:r>
              <a:endParaRPr lang="nb-NO" sz="1500" dirty="0">
                <a:solidFill>
                  <a:srgbClr val="0000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5FBEB97-9F8F-5248-87C3-01057074F28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210" y="4505168"/>
              <a:ext cx="1955671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9F39F4-6363-4646-91A2-720B026B0CEA}"/>
                </a:ext>
              </a:extLst>
            </p:cNvPr>
            <p:cNvSpPr txBox="1"/>
            <p:nvPr/>
          </p:nvSpPr>
          <p:spPr>
            <a:xfrm>
              <a:off x="942706" y="1811261"/>
              <a:ext cx="30212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Metabolomic biochemical transformations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1109202-95C7-DF41-97DB-B45256B6DD7B}"/>
              </a:ext>
            </a:extLst>
          </p:cNvPr>
          <p:cNvSpPr txBox="1"/>
          <p:nvPr/>
        </p:nvSpPr>
        <p:spPr>
          <a:xfrm>
            <a:off x="3730335" y="1811261"/>
            <a:ext cx="3188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Biochemical transformation networks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19E5D-88ED-1646-9EC5-2A1F26E91962}"/>
              </a:ext>
            </a:extLst>
          </p:cNvPr>
          <p:cNvSpPr txBox="1"/>
          <p:nvPr/>
        </p:nvSpPr>
        <p:spPr>
          <a:xfrm>
            <a:off x="6416899" y="1804961"/>
            <a:ext cx="31886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Metabolite modules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91C421B-D8FA-2948-828C-65F918EE143C}"/>
              </a:ext>
            </a:extLst>
          </p:cNvPr>
          <p:cNvSpPr/>
          <p:nvPr/>
        </p:nvSpPr>
        <p:spPr>
          <a:xfrm>
            <a:off x="6400423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9CB949-0192-4B4E-9073-A8A07698F4B8}"/>
              </a:ext>
            </a:extLst>
          </p:cNvPr>
          <p:cNvSpPr txBox="1"/>
          <p:nvPr/>
        </p:nvSpPr>
        <p:spPr>
          <a:xfrm>
            <a:off x="6752364" y="5176804"/>
            <a:ext cx="1418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Cluster of biochemically-connected nodes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84638-D29D-9341-B147-8CD600ABCB1C}"/>
              </a:ext>
            </a:extLst>
          </p:cNvPr>
          <p:cNvCxnSpPr>
            <a:cxnSpLocks/>
          </p:cNvCxnSpPr>
          <p:nvPr/>
        </p:nvCxnSpPr>
        <p:spPr>
          <a:xfrm flipV="1">
            <a:off x="7622040" y="4876171"/>
            <a:ext cx="257346" cy="329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2B58A8D-DB10-8645-BE04-C3FA21ACB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14" t="28431" r="20202" b="14953"/>
          <a:stretch/>
        </p:blipFill>
        <p:spPr>
          <a:xfrm>
            <a:off x="4085354" y="2442203"/>
            <a:ext cx="2608413" cy="3021074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A62C0E4B-23DE-004D-BA13-99C6C051612B}"/>
              </a:ext>
            </a:extLst>
          </p:cNvPr>
          <p:cNvSpPr/>
          <p:nvPr/>
        </p:nvSpPr>
        <p:spPr>
          <a:xfrm>
            <a:off x="4028534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1C5743-3376-7A42-B4EE-D493D1B06370}"/>
              </a:ext>
            </a:extLst>
          </p:cNvPr>
          <p:cNvCxnSpPr>
            <a:cxnSpLocks/>
          </p:cNvCxnSpPr>
          <p:nvPr/>
        </p:nvCxnSpPr>
        <p:spPr>
          <a:xfrm flipV="1">
            <a:off x="4831004" y="4643595"/>
            <a:ext cx="211667" cy="2416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59741F-9CC0-2C47-B70C-ABA0A0A48149}"/>
              </a:ext>
            </a:extLst>
          </p:cNvPr>
          <p:cNvCxnSpPr>
            <a:cxnSpLocks/>
          </p:cNvCxnSpPr>
          <p:nvPr/>
        </p:nvCxnSpPr>
        <p:spPr>
          <a:xfrm flipV="1">
            <a:off x="4831004" y="4601262"/>
            <a:ext cx="524230" cy="2840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A75E2B-241F-0844-B3E7-453FD1D7579F}"/>
              </a:ext>
            </a:extLst>
          </p:cNvPr>
          <p:cNvCxnSpPr>
            <a:cxnSpLocks/>
          </p:cNvCxnSpPr>
          <p:nvPr/>
        </p:nvCxnSpPr>
        <p:spPr>
          <a:xfrm flipH="1" flipV="1">
            <a:off x="5177800" y="4601264"/>
            <a:ext cx="372705" cy="5589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D23346D-E863-8E4C-8AD3-71EF3879B3CC}"/>
              </a:ext>
            </a:extLst>
          </p:cNvPr>
          <p:cNvSpPr txBox="1"/>
          <p:nvPr/>
        </p:nvSpPr>
        <p:spPr>
          <a:xfrm>
            <a:off x="4323169" y="4876171"/>
            <a:ext cx="8546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Node = Peak (m/z)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944B88-CB45-5E40-88A2-605708A2D046}"/>
              </a:ext>
            </a:extLst>
          </p:cNvPr>
          <p:cNvSpPr txBox="1"/>
          <p:nvPr/>
        </p:nvSpPr>
        <p:spPr>
          <a:xfrm>
            <a:off x="5122173" y="5125622"/>
            <a:ext cx="1781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Edge = Transformation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54EAB4-5CED-A548-8A98-14C0CCED830D}"/>
              </a:ext>
            </a:extLst>
          </p:cNvPr>
          <p:cNvSpPr/>
          <p:nvPr/>
        </p:nvSpPr>
        <p:spPr>
          <a:xfrm>
            <a:off x="4708745" y="4142029"/>
            <a:ext cx="815852" cy="801258"/>
          </a:xfrm>
          <a:prstGeom prst="ellipse">
            <a:avLst/>
          </a:prstGeom>
          <a:solidFill>
            <a:srgbClr val="5C71FF">
              <a:alpha val="43922"/>
            </a:srgbClr>
          </a:solidFill>
          <a:ln>
            <a:solidFill>
              <a:srgbClr val="5C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10E98C-6D76-7340-8491-37BCC537A9E8}"/>
              </a:ext>
            </a:extLst>
          </p:cNvPr>
          <p:cNvSpPr txBox="1"/>
          <p:nvPr/>
        </p:nvSpPr>
        <p:spPr>
          <a:xfrm>
            <a:off x="783012" y="6477001"/>
            <a:ext cx="11067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Biochemical transformations: Graham et al. (2017) JGR </a:t>
            </a:r>
            <a:r>
              <a:rPr lang="en-US" sz="1500" dirty="0" err="1"/>
              <a:t>Biogeosciences</a:t>
            </a:r>
            <a:r>
              <a:rPr lang="en-US" sz="1500" dirty="0"/>
              <a:t>; Graham et al. (2018) Sci. of Total Environment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E00A351-5422-504B-804F-7DA10468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197" y="236993"/>
            <a:ext cx="10237369" cy="1041240"/>
          </a:xfrm>
        </p:spPr>
        <p:txBody>
          <a:bodyPr anchor="ctr">
            <a:normAutofit fontScale="90000"/>
          </a:bodyPr>
          <a:lstStyle/>
          <a:p>
            <a:r>
              <a:rPr lang="en-US" sz="3600" b="0" dirty="0">
                <a:solidFill>
                  <a:schemeClr val="tx1"/>
                </a:solidFill>
              </a:rPr>
              <a:t>Novel multi ‘</a:t>
            </a:r>
            <a:r>
              <a:rPr lang="en-US" sz="3600" b="0" dirty="0" err="1">
                <a:solidFill>
                  <a:schemeClr val="tx1"/>
                </a:solidFill>
              </a:rPr>
              <a:t>omic</a:t>
            </a:r>
            <a:r>
              <a:rPr lang="en-US" sz="3600" b="0" dirty="0">
                <a:solidFill>
                  <a:schemeClr val="tx1"/>
                </a:solidFill>
              </a:rPr>
              <a:t> </a:t>
            </a:r>
            <a:r>
              <a:rPr lang="en-US" sz="3600" b="0" dirty="0" err="1">
                <a:solidFill>
                  <a:schemeClr val="tx1"/>
                </a:solidFill>
              </a:rPr>
              <a:t>bioanalytics</a:t>
            </a:r>
            <a:r>
              <a:rPr lang="en-US" sz="3600" b="0" dirty="0">
                <a:solidFill>
                  <a:schemeClr val="tx1"/>
                </a:solidFill>
              </a:rPr>
              <a:t> reveals biogeochemical cycles in high resolution 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92FE7388-119B-2546-9836-1D482A63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15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9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6338BC-6144-B74D-9703-E14C6344C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13" t="12863" r="45613" b="67961"/>
          <a:stretch/>
        </p:blipFill>
        <p:spPr>
          <a:xfrm>
            <a:off x="9859140" y="1980407"/>
            <a:ext cx="2345476" cy="41653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595A3C7-669E-724E-8AA7-E41C0F8922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6" t="10949" r="6779" b="13565"/>
          <a:stretch/>
        </p:blipFill>
        <p:spPr>
          <a:xfrm>
            <a:off x="6853830" y="2500302"/>
            <a:ext cx="2652318" cy="25342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8122E87-5A4E-3B48-A2ED-A4FE2C19C5A4}"/>
              </a:ext>
            </a:extLst>
          </p:cNvPr>
          <p:cNvGrpSpPr/>
          <p:nvPr/>
        </p:nvGrpSpPr>
        <p:grpSpPr>
          <a:xfrm>
            <a:off x="886922" y="1811261"/>
            <a:ext cx="3180905" cy="3593918"/>
            <a:chOff x="783012" y="1811261"/>
            <a:chExt cx="3180905" cy="35939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D0137B-7CCD-F04C-8425-49BC9AB53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12" y="2500303"/>
              <a:ext cx="3180905" cy="29048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91DBC8-8F01-B840-9F3D-93E8CEDFD3E0}"/>
                </a:ext>
              </a:extLst>
            </p:cNvPr>
            <p:cNvSpPr txBox="1"/>
            <p:nvPr/>
          </p:nvSpPr>
          <p:spPr>
            <a:xfrm>
              <a:off x="1518388" y="4168308"/>
              <a:ext cx="2078135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7030A0"/>
                  </a:solidFill>
                </a:rPr>
                <a:t>Valine mass: 99.07</a:t>
              </a:r>
              <a:endParaRPr lang="en-US" sz="1500" baseline="-25000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AC90A9-165A-3B4A-9E9D-510A7D324755}"/>
                </a:ext>
              </a:extLst>
            </p:cNvPr>
            <p:cNvSpPr txBox="1"/>
            <p:nvPr/>
          </p:nvSpPr>
          <p:spPr>
            <a:xfrm>
              <a:off x="2503313" y="3442457"/>
              <a:ext cx="113403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nb-NO" sz="1500" dirty="0">
                  <a:solidFill>
                    <a:srgbClr val="0000FF"/>
                  </a:solidFill>
                </a:rPr>
                <a:t>m/z: 499.404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CE6E2B-9254-7046-8AA8-AF2C803CFDF3}"/>
                </a:ext>
              </a:extLst>
            </p:cNvPr>
            <p:cNvSpPr txBox="1"/>
            <p:nvPr/>
          </p:nvSpPr>
          <p:spPr>
            <a:xfrm>
              <a:off x="1509288" y="2571701"/>
              <a:ext cx="13300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500" dirty="0">
                  <a:solidFill>
                    <a:srgbClr val="0000FF"/>
                  </a:solidFill>
                </a:rPr>
                <a:t>m/z: 400.3356</a:t>
              </a:r>
            </a:p>
            <a:p>
              <a:r>
                <a:rPr lang="nl-NL" sz="1500" dirty="0">
                  <a:solidFill>
                    <a:srgbClr val="0000FF"/>
                  </a:solidFill>
                </a:rPr>
                <a:t>C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20</a:t>
              </a:r>
              <a:r>
                <a:rPr lang="nl-NL" sz="1500" dirty="0">
                  <a:solidFill>
                    <a:srgbClr val="0000FF"/>
                  </a:solidFill>
                </a:rPr>
                <a:t>H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16</a:t>
              </a:r>
              <a:r>
                <a:rPr lang="nl-NL" sz="1500" dirty="0">
                  <a:solidFill>
                    <a:srgbClr val="0000FF"/>
                  </a:solidFill>
                </a:rPr>
                <a:t>O</a:t>
              </a:r>
              <a:r>
                <a:rPr lang="nl-NL" sz="1500" baseline="-25000" dirty="0">
                  <a:solidFill>
                    <a:srgbClr val="0000FF"/>
                  </a:solidFill>
                </a:rPr>
                <a:t>9</a:t>
              </a:r>
              <a:endParaRPr lang="nb-NO" sz="1500" dirty="0">
                <a:solidFill>
                  <a:srgbClr val="0000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5FBEB97-9F8F-5248-87C3-01057074F289}"/>
                </a:ext>
              </a:extLst>
            </p:cNvPr>
            <p:cNvCxnSpPr>
              <a:cxnSpLocks/>
            </p:cNvCxnSpPr>
            <p:nvPr/>
          </p:nvCxnSpPr>
          <p:spPr>
            <a:xfrm>
              <a:off x="1559210" y="4505168"/>
              <a:ext cx="1955671" cy="0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9F39F4-6363-4646-91A2-720B026B0CEA}"/>
                </a:ext>
              </a:extLst>
            </p:cNvPr>
            <p:cNvSpPr txBox="1"/>
            <p:nvPr/>
          </p:nvSpPr>
          <p:spPr>
            <a:xfrm>
              <a:off x="942706" y="1811261"/>
              <a:ext cx="30212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Metabolomic biochemical transformations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1109202-95C7-DF41-97DB-B45256B6DD7B}"/>
              </a:ext>
            </a:extLst>
          </p:cNvPr>
          <p:cNvSpPr txBox="1"/>
          <p:nvPr/>
        </p:nvSpPr>
        <p:spPr>
          <a:xfrm>
            <a:off x="3730335" y="1811261"/>
            <a:ext cx="3188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Biochemical transformation networks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219E5D-88ED-1646-9EC5-2A1F26E91962}"/>
              </a:ext>
            </a:extLst>
          </p:cNvPr>
          <p:cNvSpPr txBox="1"/>
          <p:nvPr/>
        </p:nvSpPr>
        <p:spPr>
          <a:xfrm>
            <a:off x="6416899" y="1804961"/>
            <a:ext cx="31886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Metabolite modules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77092F-B08F-9944-8EE4-0E99149E460E}"/>
              </a:ext>
            </a:extLst>
          </p:cNvPr>
          <p:cNvSpPr txBox="1"/>
          <p:nvPr/>
        </p:nvSpPr>
        <p:spPr>
          <a:xfrm>
            <a:off x="9871897" y="1774506"/>
            <a:ext cx="21124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Multi ‘omic network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AF05FB-5F2F-7A43-A3C3-889E233E558A}"/>
              </a:ext>
            </a:extLst>
          </p:cNvPr>
          <p:cNvSpPr txBox="1"/>
          <p:nvPr/>
        </p:nvSpPr>
        <p:spPr>
          <a:xfrm rot="7899912">
            <a:off x="9724191" y="5029491"/>
            <a:ext cx="54241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A360FD-8C6D-184B-B13B-7ABC85E88C87}"/>
              </a:ext>
            </a:extLst>
          </p:cNvPr>
          <p:cNvSpPr txBox="1"/>
          <p:nvPr/>
        </p:nvSpPr>
        <p:spPr>
          <a:xfrm rot="7899912">
            <a:off x="9855988" y="4912880"/>
            <a:ext cx="54241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91C421B-D8FA-2948-828C-65F918EE143C}"/>
              </a:ext>
            </a:extLst>
          </p:cNvPr>
          <p:cNvSpPr/>
          <p:nvPr/>
        </p:nvSpPr>
        <p:spPr>
          <a:xfrm>
            <a:off x="6400423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9CB949-0192-4B4E-9073-A8A07698F4B8}"/>
              </a:ext>
            </a:extLst>
          </p:cNvPr>
          <p:cNvSpPr txBox="1"/>
          <p:nvPr/>
        </p:nvSpPr>
        <p:spPr>
          <a:xfrm>
            <a:off x="6752364" y="5176804"/>
            <a:ext cx="1418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Cluster of biochemically-connected nodes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84638-D29D-9341-B147-8CD600ABCB1C}"/>
              </a:ext>
            </a:extLst>
          </p:cNvPr>
          <p:cNvCxnSpPr>
            <a:cxnSpLocks/>
          </p:cNvCxnSpPr>
          <p:nvPr/>
        </p:nvCxnSpPr>
        <p:spPr>
          <a:xfrm flipV="1">
            <a:off x="7622040" y="4876171"/>
            <a:ext cx="257346" cy="329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DD3C22-FDC3-864A-A043-DC6D8675AAC6}"/>
              </a:ext>
            </a:extLst>
          </p:cNvPr>
          <p:cNvCxnSpPr>
            <a:cxnSpLocks/>
          </p:cNvCxnSpPr>
          <p:nvPr/>
        </p:nvCxnSpPr>
        <p:spPr>
          <a:xfrm flipV="1">
            <a:off x="9672722" y="4292237"/>
            <a:ext cx="217893" cy="257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ADA2AC-5F23-4644-9FF5-E5F3AC782CBA}"/>
              </a:ext>
            </a:extLst>
          </p:cNvPr>
          <p:cNvCxnSpPr>
            <a:cxnSpLocks/>
          </p:cNvCxnSpPr>
          <p:nvPr/>
        </p:nvCxnSpPr>
        <p:spPr>
          <a:xfrm flipV="1">
            <a:off x="10928546" y="5431815"/>
            <a:ext cx="253000" cy="306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C19F70-B751-2742-8EC8-71B577DCC824}"/>
              </a:ext>
            </a:extLst>
          </p:cNvPr>
          <p:cNvSpPr txBox="1"/>
          <p:nvPr/>
        </p:nvSpPr>
        <p:spPr>
          <a:xfrm>
            <a:off x="8743018" y="4579540"/>
            <a:ext cx="1268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Microbial class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5AD48CB-1501-E34A-AC53-BA29C2E3E00B}"/>
              </a:ext>
            </a:extLst>
          </p:cNvPr>
          <p:cNvSpPr txBox="1"/>
          <p:nvPr/>
        </p:nvSpPr>
        <p:spPr>
          <a:xfrm>
            <a:off x="10127196" y="5671052"/>
            <a:ext cx="1268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Enzyme activity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2BE434-0BF1-3341-BD1B-5043DF5D5660}"/>
              </a:ext>
            </a:extLst>
          </p:cNvPr>
          <p:cNvSpPr txBox="1"/>
          <p:nvPr/>
        </p:nvSpPr>
        <p:spPr>
          <a:xfrm rot="13285640">
            <a:off x="9805143" y="5124039"/>
            <a:ext cx="54241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5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9C416E2-B4FF-3043-A6E6-91488FA4524E}"/>
              </a:ext>
            </a:extLst>
          </p:cNvPr>
          <p:cNvSpPr/>
          <p:nvPr/>
        </p:nvSpPr>
        <p:spPr>
          <a:xfrm>
            <a:off x="9576974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EA9EBD-3092-5F40-A4DB-6896F419D638}"/>
              </a:ext>
            </a:extLst>
          </p:cNvPr>
          <p:cNvSpPr txBox="1"/>
          <p:nvPr/>
        </p:nvSpPr>
        <p:spPr>
          <a:xfrm>
            <a:off x="8536617" y="5205416"/>
            <a:ext cx="1812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C00000"/>
                </a:solidFill>
              </a:rPr>
              <a:t>Metabolite modules from different sample types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AE6EC2-C7B4-4641-ADCE-9474CEF4D1F1}"/>
              </a:ext>
            </a:extLst>
          </p:cNvPr>
          <p:cNvCxnSpPr>
            <a:cxnSpLocks/>
          </p:cNvCxnSpPr>
          <p:nvPr/>
        </p:nvCxnSpPr>
        <p:spPr>
          <a:xfrm flipV="1">
            <a:off x="9979996" y="4877139"/>
            <a:ext cx="433720" cy="411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757263-00FA-1F49-9445-3606964F3A0B}"/>
              </a:ext>
            </a:extLst>
          </p:cNvPr>
          <p:cNvCxnSpPr>
            <a:cxnSpLocks/>
          </p:cNvCxnSpPr>
          <p:nvPr/>
        </p:nvCxnSpPr>
        <p:spPr>
          <a:xfrm flipV="1">
            <a:off x="9979996" y="4640549"/>
            <a:ext cx="451340" cy="645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2B58A8D-DB10-8645-BE04-C3FA21ACB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14" t="28431" r="20202" b="14953"/>
          <a:stretch/>
        </p:blipFill>
        <p:spPr>
          <a:xfrm>
            <a:off x="4085354" y="2442203"/>
            <a:ext cx="2608413" cy="3021074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A62C0E4B-23DE-004D-BA13-99C6C051612B}"/>
              </a:ext>
            </a:extLst>
          </p:cNvPr>
          <p:cNvSpPr/>
          <p:nvPr/>
        </p:nvSpPr>
        <p:spPr>
          <a:xfrm>
            <a:off x="4028534" y="3589324"/>
            <a:ext cx="465598" cy="363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1C5743-3376-7A42-B4EE-D493D1B06370}"/>
              </a:ext>
            </a:extLst>
          </p:cNvPr>
          <p:cNvCxnSpPr>
            <a:cxnSpLocks/>
          </p:cNvCxnSpPr>
          <p:nvPr/>
        </p:nvCxnSpPr>
        <p:spPr>
          <a:xfrm flipV="1">
            <a:off x="4831004" y="4643595"/>
            <a:ext cx="211667" cy="2416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59741F-9CC0-2C47-B70C-ABA0A0A48149}"/>
              </a:ext>
            </a:extLst>
          </p:cNvPr>
          <p:cNvCxnSpPr>
            <a:cxnSpLocks/>
          </p:cNvCxnSpPr>
          <p:nvPr/>
        </p:nvCxnSpPr>
        <p:spPr>
          <a:xfrm flipV="1">
            <a:off x="4831004" y="4601262"/>
            <a:ext cx="524230" cy="2840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A75E2B-241F-0844-B3E7-453FD1D7579F}"/>
              </a:ext>
            </a:extLst>
          </p:cNvPr>
          <p:cNvCxnSpPr>
            <a:cxnSpLocks/>
          </p:cNvCxnSpPr>
          <p:nvPr/>
        </p:nvCxnSpPr>
        <p:spPr>
          <a:xfrm flipH="1" flipV="1">
            <a:off x="5177800" y="4601264"/>
            <a:ext cx="372705" cy="5589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D23346D-E863-8E4C-8AD3-71EF3879B3CC}"/>
              </a:ext>
            </a:extLst>
          </p:cNvPr>
          <p:cNvSpPr txBox="1"/>
          <p:nvPr/>
        </p:nvSpPr>
        <p:spPr>
          <a:xfrm>
            <a:off x="4323169" y="4876171"/>
            <a:ext cx="8546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Node = Peak (m/z)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944B88-CB45-5E40-88A2-605708A2D046}"/>
              </a:ext>
            </a:extLst>
          </p:cNvPr>
          <p:cNvSpPr txBox="1"/>
          <p:nvPr/>
        </p:nvSpPr>
        <p:spPr>
          <a:xfrm>
            <a:off x="5122173" y="5125622"/>
            <a:ext cx="1781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Edge = Transformation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A54EAB4-5CED-A548-8A98-14C0CCED830D}"/>
              </a:ext>
            </a:extLst>
          </p:cNvPr>
          <p:cNvSpPr/>
          <p:nvPr/>
        </p:nvSpPr>
        <p:spPr>
          <a:xfrm>
            <a:off x="4708745" y="4142029"/>
            <a:ext cx="815852" cy="801258"/>
          </a:xfrm>
          <a:prstGeom prst="ellipse">
            <a:avLst/>
          </a:prstGeom>
          <a:solidFill>
            <a:srgbClr val="5C71FF">
              <a:alpha val="43922"/>
            </a:srgbClr>
          </a:solidFill>
          <a:ln>
            <a:solidFill>
              <a:srgbClr val="5C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10E98C-6D76-7340-8491-37BCC537A9E8}"/>
              </a:ext>
            </a:extLst>
          </p:cNvPr>
          <p:cNvSpPr txBox="1"/>
          <p:nvPr/>
        </p:nvSpPr>
        <p:spPr>
          <a:xfrm>
            <a:off x="783012" y="6477001"/>
            <a:ext cx="110677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Biochemical transformations: Graham et al. (2017) JGR </a:t>
            </a:r>
            <a:r>
              <a:rPr lang="en-US" sz="1500" dirty="0" err="1"/>
              <a:t>Biogeosciences</a:t>
            </a:r>
            <a:r>
              <a:rPr lang="en-US" sz="1500" dirty="0"/>
              <a:t>; Graham et al. (2018) Sci. of Total Environment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E00A351-5422-504B-804F-7DA10468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197" y="236993"/>
            <a:ext cx="10237369" cy="1041240"/>
          </a:xfrm>
        </p:spPr>
        <p:txBody>
          <a:bodyPr anchor="ctr">
            <a:normAutofit fontScale="90000"/>
          </a:bodyPr>
          <a:lstStyle/>
          <a:p>
            <a:r>
              <a:rPr lang="en-US" sz="3600" b="0" dirty="0">
                <a:solidFill>
                  <a:schemeClr val="tx1"/>
                </a:solidFill>
              </a:rPr>
              <a:t>Novel multi ‘</a:t>
            </a:r>
            <a:r>
              <a:rPr lang="en-US" sz="3600" b="0" dirty="0" err="1">
                <a:solidFill>
                  <a:schemeClr val="tx1"/>
                </a:solidFill>
              </a:rPr>
              <a:t>omic</a:t>
            </a:r>
            <a:r>
              <a:rPr lang="en-US" sz="3600" b="0" dirty="0">
                <a:solidFill>
                  <a:schemeClr val="tx1"/>
                </a:solidFill>
              </a:rPr>
              <a:t> </a:t>
            </a:r>
            <a:r>
              <a:rPr lang="en-US" sz="3600" b="0" dirty="0" err="1">
                <a:solidFill>
                  <a:schemeClr val="tx1"/>
                </a:solidFill>
              </a:rPr>
              <a:t>bioanalytics</a:t>
            </a:r>
            <a:r>
              <a:rPr lang="en-US" sz="3600" b="0" dirty="0">
                <a:solidFill>
                  <a:schemeClr val="tx1"/>
                </a:solidFill>
              </a:rPr>
              <a:t> reveals biogeochemical cycles in high resolution </a:t>
            </a: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F8DFC812-579B-AB4E-B8C9-7254A4BB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16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3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0B532-A271-5247-A335-3B8C59D4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31563" y="5436483"/>
            <a:ext cx="377686" cy="381000"/>
          </a:xfrm>
        </p:spPr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C53726-A913-EB4F-976C-42E252DF76D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64720" y="2335338"/>
            <a:ext cx="4221875" cy="28377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/>
            <a:r>
              <a:rPr lang="en-US" sz="2200" dirty="0"/>
              <a:t>Peatlands sequester up to 30% of global carbon (C)</a:t>
            </a:r>
          </a:p>
          <a:p>
            <a:pPr algn="just"/>
            <a:r>
              <a:rPr lang="en-US" sz="2200" dirty="0"/>
              <a:t>Biogeochemical activity in peat is vertically-stratified</a:t>
            </a:r>
          </a:p>
          <a:p>
            <a:pPr algn="just"/>
            <a:r>
              <a:rPr lang="en-US" sz="2200" dirty="0"/>
              <a:t>Need to understand C cycling mechanisms at intermediate peat depths to predict climate change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7F9C8CE-F892-904D-8797-7CE117231FF7}"/>
              </a:ext>
            </a:extLst>
          </p:cNvPr>
          <p:cNvSpPr txBox="1">
            <a:spLocks/>
          </p:cNvSpPr>
          <p:nvPr/>
        </p:nvSpPr>
        <p:spPr>
          <a:xfrm>
            <a:off x="13931563" y="5436483"/>
            <a:ext cx="377686" cy="3810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1097280" rtl="0" eaLnBrk="1" latinLnBrk="0" hangingPunct="1">
              <a:defRPr sz="1200" kern="1200">
                <a:solidFill>
                  <a:srgbClr val="B3B3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7A4BB3-E848-5A44-82DF-322201952CD8}" type="slidenum">
              <a:rPr lang="en-US" sz="1000"/>
              <a:pPr/>
              <a:t>17</a:t>
            </a:fld>
            <a:endParaRPr lang="en-US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B07EE5-E471-444B-B86E-C46BAD54303A}"/>
              </a:ext>
            </a:extLst>
          </p:cNvPr>
          <p:cNvSpPr/>
          <p:nvPr/>
        </p:nvSpPr>
        <p:spPr>
          <a:xfrm>
            <a:off x="1264720" y="5969857"/>
            <a:ext cx="10363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How does intermediate peat respond to simulated climate change?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E53687-4F9C-CE43-8A05-F518A1ACAD0A}"/>
              </a:ext>
            </a:extLst>
          </p:cNvPr>
          <p:cNvGrpSpPr/>
          <p:nvPr/>
        </p:nvGrpSpPr>
        <p:grpSpPr>
          <a:xfrm>
            <a:off x="6062253" y="970278"/>
            <a:ext cx="5367195" cy="4772088"/>
            <a:chOff x="6062253" y="1089546"/>
            <a:chExt cx="5367195" cy="4772088"/>
          </a:xfrm>
        </p:grpSpPr>
        <p:pic>
          <p:nvPicPr>
            <p:cNvPr id="7" name="Picture 6" descr="sprucepeat.png">
              <a:extLst>
                <a:ext uri="{FF2B5EF4-FFF2-40B4-BE49-F238E27FC236}">
                  <a16:creationId xmlns:a16="http://schemas.microsoft.com/office/drawing/2014/main" id="{564EA0A0-0D71-4941-AE47-DD6BAFB4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89546"/>
              <a:ext cx="5333448" cy="474232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DCC98-CC91-AA4A-B3E9-D036D5A57587}"/>
                </a:ext>
              </a:extLst>
            </p:cNvPr>
            <p:cNvSpPr/>
            <p:nvPr/>
          </p:nvSpPr>
          <p:spPr>
            <a:xfrm>
              <a:off x="6096000" y="5238061"/>
              <a:ext cx="5333448" cy="62357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21" name="Text Box 303">
              <a:extLst>
                <a:ext uri="{FF2B5EF4-FFF2-40B4-BE49-F238E27FC236}">
                  <a16:creationId xmlns:a16="http://schemas.microsoft.com/office/drawing/2014/main" id="{8D1D020A-5AA6-D040-9AF9-08F1C5FDE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253" y="4051823"/>
              <a:ext cx="2279791" cy="605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Inputs/active cycling</a:t>
              </a:r>
            </a:p>
            <a:p>
              <a:pPr>
                <a:defRPr/>
              </a:pPr>
              <a:r>
                <a:rPr lang="en-US" sz="1667" b="1" dirty="0" err="1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Acrotelm</a:t>
              </a: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 (aerobic)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3038FE-527A-C543-9355-50E34C7F16D7}"/>
                </a:ext>
              </a:extLst>
            </p:cNvPr>
            <p:cNvSpPr txBox="1"/>
            <p:nvPr/>
          </p:nvSpPr>
          <p:spPr>
            <a:xfrm>
              <a:off x="6062253" y="5253270"/>
              <a:ext cx="2573608" cy="605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Peat accumulation</a:t>
              </a:r>
            </a:p>
            <a:p>
              <a:pPr>
                <a:defRPr/>
              </a:pPr>
              <a:r>
                <a:rPr lang="en-US" sz="1667" b="1" dirty="0" err="1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Catotelm</a:t>
              </a: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 (anaerobic)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98FA40-502C-FA4A-942E-AC3E55731431}"/>
                </a:ext>
              </a:extLst>
            </p:cNvPr>
            <p:cNvSpPr/>
            <p:nvPr/>
          </p:nvSpPr>
          <p:spPr>
            <a:xfrm>
              <a:off x="6096000" y="4623629"/>
              <a:ext cx="5333448" cy="6235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23" name="Text Box 303">
              <a:extLst>
                <a:ext uri="{FF2B5EF4-FFF2-40B4-BE49-F238E27FC236}">
                  <a16:creationId xmlns:a16="http://schemas.microsoft.com/office/drawing/2014/main" id="{706E027C-770B-3544-8EFE-26B111B72F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253" y="4652547"/>
              <a:ext cx="2159566" cy="605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Redox Fluctuations</a:t>
              </a:r>
            </a:p>
            <a:p>
              <a:pPr>
                <a:defRPr/>
              </a:pPr>
              <a:r>
                <a:rPr lang="en-US" sz="1667" b="1" dirty="0">
                  <a:solidFill>
                    <a:prstClr val="black"/>
                  </a:solidFill>
                  <a:ea typeface="ＭＳ Ｐゴシック" charset="0"/>
                  <a:cs typeface="Century Gothic"/>
                </a:rPr>
                <a:t>Mesotelm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F733F4DC-FD98-F14A-A7DC-4EBF32868E25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535723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Case Study: Carbon Destabilization at SPRUCE experimental peatland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F9E568D-B792-5B46-84ED-936011F241A2}"/>
              </a:ext>
            </a:extLst>
          </p:cNvPr>
          <p:cNvSpPr txBox="1">
            <a:spLocks/>
          </p:cNvSpPr>
          <p:nvPr/>
        </p:nvSpPr>
        <p:spPr>
          <a:xfrm>
            <a:off x="10543982" y="6356350"/>
            <a:ext cx="1530927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1000" b="1" kern="1200">
                <a:solidFill>
                  <a:srgbClr val="B3B3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pPr/>
              <a:t>17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4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5DB93-D314-4F41-A8DC-692AAE6C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F5010F-CC5D-9D43-9669-401C62929050}"/>
              </a:ext>
            </a:extLst>
          </p:cNvPr>
          <p:cNvSpPr txBox="1">
            <a:spLocks noGrp="1"/>
          </p:cNvSpPr>
          <p:nvPr>
            <p:ph sz="quarter" idx="20"/>
          </p:nvPr>
        </p:nvSpPr>
        <p:spPr>
          <a:xfrm>
            <a:off x="1092197" y="1853780"/>
            <a:ext cx="471487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0-10 cm and 30-40 cm (6 each), August 2017 </a:t>
            </a:r>
          </a:p>
          <a:p>
            <a:r>
              <a:rPr lang="en-US" sz="2000" dirty="0"/>
              <a:t>Paired ambient and eCO</a:t>
            </a:r>
            <a:r>
              <a:rPr lang="en-US" sz="2000" baseline="-25000" dirty="0"/>
              <a:t>2</a:t>
            </a:r>
            <a:r>
              <a:rPr lang="en-US" sz="2000" dirty="0"/>
              <a:t> at +0, +2.25, +9T </a:t>
            </a:r>
          </a:p>
          <a:p>
            <a:r>
              <a:rPr lang="en-US" sz="2000" dirty="0"/>
              <a:t>High resolution metabolomics (NMR, FTICR-MS)</a:t>
            </a:r>
          </a:p>
          <a:p>
            <a:r>
              <a:rPr lang="en-US" sz="2000" dirty="0"/>
              <a:t>Microbial activity (potential activities of 9 extracellular enzymes for C, N, &amp; P)</a:t>
            </a:r>
          </a:p>
          <a:p>
            <a:r>
              <a:rPr lang="en-US" sz="2000" dirty="0"/>
              <a:t>Microbial composition (16S rRNA gene sequencing)</a:t>
            </a:r>
          </a:p>
          <a:p>
            <a:r>
              <a:rPr lang="en-US" sz="2000" dirty="0"/>
              <a:t>Standard physicochemistry (T, moisture, DOC, etc.)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0D1B9-17CD-1F4A-9F8D-01321BA81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03" r="23873" b="16951"/>
          <a:stretch/>
        </p:blipFill>
        <p:spPr>
          <a:xfrm>
            <a:off x="7258047" y="1463741"/>
            <a:ext cx="4347173" cy="3145593"/>
          </a:xfrm>
          <a:prstGeom prst="rect">
            <a:avLst/>
          </a:prstGeom>
          <a:ln>
            <a:solidFill>
              <a:srgbClr val="007836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A0418-B57D-7D49-9128-CD737D47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407" y="4599530"/>
            <a:ext cx="2837117" cy="2127838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3E748B-AF5D-0B46-A939-1B624CB9A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92"/>
          <a:stretch/>
        </p:blipFill>
        <p:spPr>
          <a:xfrm>
            <a:off x="6153294" y="4602243"/>
            <a:ext cx="3197113" cy="2125125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0A62BE-6FD1-EF47-B443-63ECF45BC63E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analysis from surface and intermediate peat across simulated climate change gradient</a:t>
            </a:r>
          </a:p>
        </p:txBody>
      </p:sp>
    </p:spTree>
    <p:extLst>
      <p:ext uri="{BB962C8B-B14F-4D97-AF65-F5344CB8AC3E}">
        <p14:creationId xmlns:p14="http://schemas.microsoft.com/office/powerpoint/2010/main" val="36206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9CD973-9C4B-6248-9C82-25793C40D733}"/>
              </a:ext>
            </a:extLst>
          </p:cNvPr>
          <p:cNvSpPr txBox="1"/>
          <p:nvPr/>
        </p:nvSpPr>
        <p:spPr>
          <a:xfrm>
            <a:off x="773882" y="2285133"/>
            <a:ext cx="1366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Less bioavailable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D11C0-0CA8-3643-83F8-E9074489CFC0}"/>
              </a:ext>
            </a:extLst>
          </p:cNvPr>
          <p:cNvSpPr txBox="1"/>
          <p:nvPr/>
        </p:nvSpPr>
        <p:spPr>
          <a:xfrm>
            <a:off x="773882" y="5431018"/>
            <a:ext cx="1366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More bioavailable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FB550-689F-C647-B329-E034AFC5955A}"/>
              </a:ext>
            </a:extLst>
          </p:cNvPr>
          <p:cNvSpPr txBox="1"/>
          <p:nvPr/>
        </p:nvSpPr>
        <p:spPr>
          <a:xfrm>
            <a:off x="10522041" y="6088281"/>
            <a:ext cx="1547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More Organic N Cycling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C4E51E4-2CA7-8C44-8EBF-C2D2A6C55E87}"/>
              </a:ext>
            </a:extLst>
          </p:cNvPr>
          <p:cNvSpPr/>
          <p:nvPr/>
        </p:nvSpPr>
        <p:spPr>
          <a:xfrm rot="10800000" flipV="1">
            <a:off x="1279620" y="2957508"/>
            <a:ext cx="354583" cy="2361221"/>
          </a:xfrm>
          <a:prstGeom prst="downArrow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33000">
                <a:schemeClr val="accent4">
                  <a:lumMod val="40000"/>
                  <a:lumOff val="60000"/>
                </a:schemeClr>
              </a:gs>
              <a:gs pos="72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1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6C78C266-219D-2346-B87F-DF1E3EFBFCCE}"/>
              </a:ext>
            </a:extLst>
          </p:cNvPr>
          <p:cNvSpPr/>
          <p:nvPr/>
        </p:nvSpPr>
        <p:spPr>
          <a:xfrm rot="5400000" flipV="1">
            <a:off x="6430702" y="2398132"/>
            <a:ext cx="354583" cy="8072486"/>
          </a:xfrm>
          <a:prstGeom prst="downArrow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30000">
                <a:schemeClr val="accent6">
                  <a:lumMod val="60000"/>
                  <a:lumOff val="40000"/>
                </a:schemeClr>
              </a:gs>
              <a:gs pos="6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EA7C1A-9A4F-964B-A0F3-B7D2FA31BD2C}"/>
              </a:ext>
            </a:extLst>
          </p:cNvPr>
          <p:cNvSpPr txBox="1"/>
          <p:nvPr/>
        </p:nvSpPr>
        <p:spPr>
          <a:xfrm>
            <a:off x="1092197" y="6091883"/>
            <a:ext cx="1547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Less Organic N Cycling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9EE9A1-38B8-5F4C-B348-BDDD9C23C448}"/>
              </a:ext>
            </a:extLst>
          </p:cNvPr>
          <p:cNvSpPr txBox="1"/>
          <p:nvPr/>
        </p:nvSpPr>
        <p:spPr>
          <a:xfrm>
            <a:off x="5785054" y="2437289"/>
            <a:ext cx="27160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C-acquiring enzyme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57553E-F118-9D45-923B-9A7ECF05B0DC}"/>
              </a:ext>
            </a:extLst>
          </p:cNvPr>
          <p:cNvSpPr txBox="1"/>
          <p:nvPr/>
        </p:nvSpPr>
        <p:spPr>
          <a:xfrm>
            <a:off x="9164031" y="2423633"/>
            <a:ext cx="27160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P-acquiring enzyme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5BABB2-730C-2742-A818-99A86D4D0A4E}"/>
              </a:ext>
            </a:extLst>
          </p:cNvPr>
          <p:cNvSpPr txBox="1"/>
          <p:nvPr/>
        </p:nvSpPr>
        <p:spPr>
          <a:xfrm>
            <a:off x="2321645" y="2423633"/>
            <a:ext cx="27160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 bioavailability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2906D-2619-004D-9FB8-549BB180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260" y="2449637"/>
            <a:ext cx="3693516" cy="3693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8CD2A-E1A2-4741-B1E5-CDC4A75BA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72" y="2459229"/>
            <a:ext cx="3693517" cy="3693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E4AEA0-1C63-6A4F-BC2F-150DE972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61" y="2459229"/>
            <a:ext cx="3693517" cy="369351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759BE56-8377-3C4D-877D-7950BF54F328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</a:rPr>
              <a:t>Tradeoffs between organic C, N, and P cycling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57DE9ED9-9BF5-9F45-A341-FEAAAE7B25C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50231" y="1338626"/>
            <a:ext cx="1111552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000" dirty="0"/>
              <a:t>As C cycling becomes more energetically costly, organic N cycling increases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2000" dirty="0"/>
              <a:t>With increases in organic N cycling, microbial investment in C and organic P declines 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093C2A2-7D98-0447-979A-878A3D121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19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9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475D-8190-C947-97E5-109FF183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plan to cover in this tutorial?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7338-3E58-2140-9359-4A7826D69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10176938" cy="446532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A brief introduction to FTICR-MS as a technique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How is data collected and what happens to it before it reaches you? 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FREDA and </a:t>
            </a:r>
            <a:r>
              <a:rPr lang="en-US" dirty="0" err="1"/>
              <a:t>ftmsRanalysis</a:t>
            </a:r>
            <a:r>
              <a:rPr lang="en-US" dirty="0"/>
              <a:t>: Tools which help us analyze FTICR data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Allison Thompson </a:t>
            </a:r>
            <a:r>
              <a:rPr lang="en-US" dirty="0"/>
              <a:t>will walk us through the process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Relating FTICR data to other ‘omics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 will guide you along data analysis performed by </a:t>
            </a:r>
            <a:r>
              <a:rPr lang="en-US" b="1" dirty="0"/>
              <a:t>Emily Graham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Let’s process some data!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I’ve prepared an interactive walkthrough on how to visualize your data and generate conclusions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 brief glimpse into novel analyses that we are developing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E196-8C75-054F-8432-7108C24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73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C693B36-8944-F94E-BD55-5A2871130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0" r="21084" b="65467"/>
          <a:stretch/>
        </p:blipFill>
        <p:spPr>
          <a:xfrm>
            <a:off x="1341190" y="2170005"/>
            <a:ext cx="4516272" cy="4687995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D133ABFB-F2F0-2E4E-8B79-0EC84D43A84A}"/>
              </a:ext>
            </a:extLst>
          </p:cNvPr>
          <p:cNvSpPr/>
          <p:nvPr/>
        </p:nvSpPr>
        <p:spPr>
          <a:xfrm rot="4054773">
            <a:off x="3810594" y="4324147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B64AE7-0076-264C-94EE-4C74FA8992A5}"/>
              </a:ext>
            </a:extLst>
          </p:cNvPr>
          <p:cNvSpPr txBox="1"/>
          <p:nvPr/>
        </p:nvSpPr>
        <p:spPr>
          <a:xfrm>
            <a:off x="3491045" y="4373440"/>
            <a:ext cx="1630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 Change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89F59A-1F19-7045-A7A0-D8CD121DAC7A}"/>
              </a:ext>
            </a:extLst>
          </p:cNvPr>
          <p:cNvSpPr txBox="1"/>
          <p:nvPr/>
        </p:nvSpPr>
        <p:spPr>
          <a:xfrm>
            <a:off x="839812" y="3749024"/>
            <a:ext cx="976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</a:t>
            </a:r>
          </a:p>
          <a:p>
            <a:pPr algn="ctr"/>
            <a:r>
              <a:rPr lang="en-US" sz="1500" dirty="0"/>
              <a:t>Change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B6F972-E44F-1545-AF3F-D09BE99D3BEF}"/>
              </a:ext>
            </a:extLst>
          </p:cNvPr>
          <p:cNvSpPr txBox="1"/>
          <p:nvPr/>
        </p:nvSpPr>
        <p:spPr>
          <a:xfrm>
            <a:off x="1863009" y="2558922"/>
            <a:ext cx="1347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Intermediate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089726-1518-FB4E-B8C0-FEC0DAE4B80E}"/>
              </a:ext>
            </a:extLst>
          </p:cNvPr>
          <p:cNvSpPr txBox="1"/>
          <p:nvPr/>
        </p:nvSpPr>
        <p:spPr>
          <a:xfrm>
            <a:off x="850190" y="1352726"/>
            <a:ext cx="10997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Node Key</a:t>
            </a:r>
          </a:p>
          <a:p>
            <a:r>
              <a:rPr lang="en-US" sz="1500" b="1" dirty="0">
                <a:solidFill>
                  <a:srgbClr val="8B500C"/>
                </a:solidFill>
              </a:rPr>
              <a:t>Brown</a:t>
            </a:r>
            <a:r>
              <a:rPr lang="en-US" sz="1500" dirty="0"/>
              <a:t> = Microbial Class							</a:t>
            </a:r>
            <a:r>
              <a:rPr lang="en-US" sz="1500" b="1" dirty="0">
                <a:solidFill>
                  <a:srgbClr val="5AB3AD"/>
                </a:solidFill>
              </a:rPr>
              <a:t>Teal</a:t>
            </a:r>
            <a:r>
              <a:rPr lang="en-US" sz="1500" dirty="0"/>
              <a:t> = Extracellular Enzyme</a:t>
            </a:r>
          </a:p>
          <a:p>
            <a:r>
              <a:rPr lang="en-US" sz="1500" b="1" dirty="0">
                <a:solidFill>
                  <a:srgbClr val="A1D76B"/>
                </a:solidFill>
              </a:rPr>
              <a:t>Light Green </a:t>
            </a:r>
            <a:r>
              <a:rPr lang="en-US" sz="1500" dirty="0"/>
              <a:t>= Ambient Surface Metabolite Module		</a:t>
            </a:r>
            <a:r>
              <a:rPr lang="en-US" sz="1500" b="1" dirty="0">
                <a:solidFill>
                  <a:srgbClr val="4C9222"/>
                </a:solidFill>
              </a:rPr>
              <a:t>Dark Green </a:t>
            </a:r>
            <a:r>
              <a:rPr lang="en-US" sz="1500" dirty="0"/>
              <a:t>= Climate Surface Metabolite Module</a:t>
            </a:r>
          </a:p>
          <a:p>
            <a:r>
              <a:rPr lang="en-US" sz="1500" b="1" dirty="0">
                <a:solidFill>
                  <a:srgbClr val="E9A3C8"/>
                </a:solidFill>
              </a:rPr>
              <a:t>Light Pink </a:t>
            </a:r>
            <a:r>
              <a:rPr lang="en-US" sz="1500" dirty="0"/>
              <a:t>= Ambient Intermediate Metabolite Module		</a:t>
            </a:r>
            <a:r>
              <a:rPr lang="en-US" sz="1500" b="1" dirty="0">
                <a:solidFill>
                  <a:srgbClr val="C41B7D"/>
                </a:solidFill>
              </a:rPr>
              <a:t>Dark Pink </a:t>
            </a:r>
            <a:r>
              <a:rPr lang="en-US" sz="1500" dirty="0"/>
              <a:t>= Climate Intermediate Metabolite Module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F638F4-CD8E-CD49-8455-E7368B975215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network reveals response of microbes and biochemistry to climate change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AC4AB841-DD90-054A-B01E-EEA704109C00}"/>
              </a:ext>
            </a:extLst>
          </p:cNvPr>
          <p:cNvSpPr/>
          <p:nvPr/>
        </p:nvSpPr>
        <p:spPr>
          <a:xfrm rot="20069381">
            <a:off x="1668505" y="3002359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00F310-5A76-8646-BBC8-F2F83E304FD8}"/>
              </a:ext>
            </a:extLst>
          </p:cNvPr>
          <p:cNvSpPr txBox="1"/>
          <p:nvPr/>
        </p:nvSpPr>
        <p:spPr>
          <a:xfrm>
            <a:off x="5405508" y="6188512"/>
            <a:ext cx="976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Surface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C07D1015-C758-8E4F-8EC3-51FAAEC5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20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FC46A13-DB10-1947-A2E9-CF7710AA1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0" r="21084" b="65467"/>
          <a:stretch/>
        </p:blipFill>
        <p:spPr>
          <a:xfrm>
            <a:off x="1341190" y="2170005"/>
            <a:ext cx="4516272" cy="468799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20BE0D60-95DE-3E4A-8461-C95DC90DD423}"/>
              </a:ext>
            </a:extLst>
          </p:cNvPr>
          <p:cNvSpPr/>
          <p:nvPr/>
        </p:nvSpPr>
        <p:spPr>
          <a:xfrm>
            <a:off x="4980057" y="5466372"/>
            <a:ext cx="877405" cy="831470"/>
          </a:xfrm>
          <a:prstGeom prst="ellipse">
            <a:avLst/>
          </a:prstGeom>
          <a:solidFill>
            <a:schemeClr val="accent4">
              <a:lumMod val="40000"/>
              <a:lumOff val="60000"/>
              <a:alpha val="43922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E21304-7D89-124A-BF6E-169CD783FF90}"/>
              </a:ext>
            </a:extLst>
          </p:cNvPr>
          <p:cNvSpPr txBox="1"/>
          <p:nvPr/>
        </p:nvSpPr>
        <p:spPr>
          <a:xfrm>
            <a:off x="8588829" y="2746092"/>
            <a:ext cx="2951114" cy="10156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solidFill>
                  <a:schemeClr val="accent2"/>
                </a:solidFill>
              </a:rPr>
              <a:t>Surface:</a:t>
            </a:r>
            <a:r>
              <a:rPr lang="en-US" sz="1500" dirty="0">
                <a:solidFill>
                  <a:schemeClr val="accent2"/>
                </a:solidFill>
              </a:rPr>
              <a:t> Climate change suppresses diversity of organisms associated with metabolite modules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B30B554D-EB9A-5C4A-92B0-BE133CE3B749}"/>
              </a:ext>
            </a:extLst>
          </p:cNvPr>
          <p:cNvSpPr/>
          <p:nvPr/>
        </p:nvSpPr>
        <p:spPr>
          <a:xfrm rot="4054773">
            <a:off x="3810594" y="4324147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6EF5E3-8B97-3443-9471-1246C20524D7}"/>
              </a:ext>
            </a:extLst>
          </p:cNvPr>
          <p:cNvSpPr txBox="1"/>
          <p:nvPr/>
        </p:nvSpPr>
        <p:spPr>
          <a:xfrm>
            <a:off x="3491045" y="4373440"/>
            <a:ext cx="1630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 Change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2B8352-F363-7C43-90EB-C7C41E33FDCD}"/>
              </a:ext>
            </a:extLst>
          </p:cNvPr>
          <p:cNvSpPr txBox="1"/>
          <p:nvPr/>
        </p:nvSpPr>
        <p:spPr>
          <a:xfrm>
            <a:off x="839812" y="3749024"/>
            <a:ext cx="976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</a:t>
            </a:r>
          </a:p>
          <a:p>
            <a:pPr algn="ctr"/>
            <a:r>
              <a:rPr lang="en-US" sz="1500" dirty="0"/>
              <a:t>Change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FD5FF4-0461-0840-977E-7AC864C25D79}"/>
              </a:ext>
            </a:extLst>
          </p:cNvPr>
          <p:cNvSpPr txBox="1"/>
          <p:nvPr/>
        </p:nvSpPr>
        <p:spPr>
          <a:xfrm>
            <a:off x="1863009" y="2558922"/>
            <a:ext cx="1347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Intermediate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925548-C845-5445-93E2-BD80A5346D17}"/>
              </a:ext>
            </a:extLst>
          </p:cNvPr>
          <p:cNvSpPr txBox="1"/>
          <p:nvPr/>
        </p:nvSpPr>
        <p:spPr>
          <a:xfrm>
            <a:off x="5405508" y="6188512"/>
            <a:ext cx="976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Surface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18BF5EF1-8566-CD41-9743-EFE4869789E2}"/>
              </a:ext>
            </a:extLst>
          </p:cNvPr>
          <p:cNvSpPr/>
          <p:nvPr/>
        </p:nvSpPr>
        <p:spPr>
          <a:xfrm rot="20069381">
            <a:off x="1668505" y="3002359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F430F68-AF28-FC42-9619-B85A4113B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8" t="17881" r="470" b="23572"/>
          <a:stretch/>
        </p:blipFill>
        <p:spPr>
          <a:xfrm>
            <a:off x="4685687" y="2602341"/>
            <a:ext cx="3860801" cy="1968107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3FA62D78-F416-554A-B35B-38ACEDF55556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network reveals response of microbes and biochemistry to climate change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ACE6B2-C2DF-8742-A3F9-D546C36D4404}"/>
              </a:ext>
            </a:extLst>
          </p:cNvPr>
          <p:cNvSpPr txBox="1"/>
          <p:nvPr/>
        </p:nvSpPr>
        <p:spPr>
          <a:xfrm>
            <a:off x="850190" y="1352726"/>
            <a:ext cx="10997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Node Key</a:t>
            </a:r>
          </a:p>
          <a:p>
            <a:r>
              <a:rPr lang="en-US" sz="1500" b="1" dirty="0">
                <a:solidFill>
                  <a:srgbClr val="8B500C"/>
                </a:solidFill>
              </a:rPr>
              <a:t>Brown</a:t>
            </a:r>
            <a:r>
              <a:rPr lang="en-US" sz="1500" dirty="0"/>
              <a:t> = Microbial Class							</a:t>
            </a:r>
            <a:r>
              <a:rPr lang="en-US" sz="1500" b="1" dirty="0">
                <a:solidFill>
                  <a:srgbClr val="5AB3AD"/>
                </a:solidFill>
              </a:rPr>
              <a:t>Teal</a:t>
            </a:r>
            <a:r>
              <a:rPr lang="en-US" sz="1500" dirty="0"/>
              <a:t> = Extracellular Enzyme</a:t>
            </a:r>
          </a:p>
          <a:p>
            <a:r>
              <a:rPr lang="en-US" sz="1500" b="1" dirty="0">
                <a:solidFill>
                  <a:srgbClr val="A1D76B"/>
                </a:solidFill>
              </a:rPr>
              <a:t>Light Green </a:t>
            </a:r>
            <a:r>
              <a:rPr lang="en-US" sz="1500" dirty="0"/>
              <a:t>= Ambient Surface Metabolite Module		</a:t>
            </a:r>
            <a:r>
              <a:rPr lang="en-US" sz="1500" b="1" dirty="0">
                <a:solidFill>
                  <a:srgbClr val="4C9222"/>
                </a:solidFill>
              </a:rPr>
              <a:t>Dark Green </a:t>
            </a:r>
            <a:r>
              <a:rPr lang="en-US" sz="1500" dirty="0"/>
              <a:t>= Climate Surface Metabolite Module</a:t>
            </a:r>
          </a:p>
          <a:p>
            <a:r>
              <a:rPr lang="en-US" sz="1500" b="1" dirty="0">
                <a:solidFill>
                  <a:srgbClr val="E9A3C8"/>
                </a:solidFill>
              </a:rPr>
              <a:t>Light Pink </a:t>
            </a:r>
            <a:r>
              <a:rPr lang="en-US" sz="1500" dirty="0"/>
              <a:t>= Ambient Intermediate Metabolite Module		</a:t>
            </a:r>
            <a:r>
              <a:rPr lang="en-US" sz="1500" b="1" dirty="0">
                <a:solidFill>
                  <a:srgbClr val="C41B7D"/>
                </a:solidFill>
              </a:rPr>
              <a:t>Dark Pink </a:t>
            </a:r>
            <a:r>
              <a:rPr lang="en-US" sz="1500" dirty="0"/>
              <a:t>= Climate Intermediate Metabolite Module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5B68D47F-0E23-C247-808D-323044CA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21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6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1C232D-C32E-1C40-8A71-88CDAD7D7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5"/>
          <a:stretch/>
        </p:blipFill>
        <p:spPr>
          <a:xfrm>
            <a:off x="6489915" y="4617506"/>
            <a:ext cx="6006425" cy="21941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792182-42BF-4B44-AD47-4E0D89EC3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00" r="21084" b="65467"/>
          <a:stretch/>
        </p:blipFill>
        <p:spPr>
          <a:xfrm>
            <a:off x="1341190" y="2170005"/>
            <a:ext cx="4516272" cy="468799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A63A7B4-9667-B74F-884F-B7FA86382B5C}"/>
              </a:ext>
            </a:extLst>
          </p:cNvPr>
          <p:cNvSpPr/>
          <p:nvPr/>
        </p:nvSpPr>
        <p:spPr>
          <a:xfrm>
            <a:off x="2989672" y="5405753"/>
            <a:ext cx="1197454" cy="1196689"/>
          </a:xfrm>
          <a:prstGeom prst="ellipse">
            <a:avLst/>
          </a:prstGeom>
          <a:solidFill>
            <a:schemeClr val="accent4">
              <a:lumMod val="75000"/>
              <a:alpha val="43922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9D4C5953-3546-204C-B7BD-E3DC0C37B1DC}"/>
              </a:ext>
            </a:extLst>
          </p:cNvPr>
          <p:cNvSpPr/>
          <p:nvPr/>
        </p:nvSpPr>
        <p:spPr>
          <a:xfrm rot="2656935">
            <a:off x="7569589" y="4511961"/>
            <a:ext cx="842355" cy="372083"/>
          </a:xfrm>
          <a:prstGeom prst="rightArrow">
            <a:avLst>
              <a:gd name="adj1" fmla="val 53424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45F01D-63DA-8E4E-A444-512D64C0B281}"/>
              </a:ext>
            </a:extLst>
          </p:cNvPr>
          <p:cNvSpPr txBox="1"/>
          <p:nvPr/>
        </p:nvSpPr>
        <p:spPr>
          <a:xfrm>
            <a:off x="8588829" y="2746092"/>
            <a:ext cx="2951114" cy="10156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>
                <a:solidFill>
                  <a:schemeClr val="accent2"/>
                </a:solidFill>
              </a:rPr>
              <a:t>Surface:</a:t>
            </a:r>
            <a:r>
              <a:rPr lang="en-US" sz="1500" dirty="0">
                <a:solidFill>
                  <a:schemeClr val="accent2"/>
                </a:solidFill>
              </a:rPr>
              <a:t> Climate change suppresses diversity of organisms associated with metabolite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09B3A-8997-E843-B185-E0438642F6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8" t="17881" r="470" b="23572"/>
          <a:stretch/>
        </p:blipFill>
        <p:spPr>
          <a:xfrm>
            <a:off x="4685687" y="2602341"/>
            <a:ext cx="3860801" cy="196810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0BE6726E-646A-F847-AAB3-E4853173BE31}"/>
              </a:ext>
            </a:extLst>
          </p:cNvPr>
          <p:cNvSpPr/>
          <p:nvPr/>
        </p:nvSpPr>
        <p:spPr>
          <a:xfrm>
            <a:off x="4980057" y="5466372"/>
            <a:ext cx="877405" cy="831470"/>
          </a:xfrm>
          <a:prstGeom prst="ellipse">
            <a:avLst/>
          </a:prstGeom>
          <a:solidFill>
            <a:schemeClr val="accent4">
              <a:lumMod val="40000"/>
              <a:lumOff val="60000"/>
              <a:alpha val="43922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F8B6D16E-EFCE-1245-BCF6-7B710F4CF3C5}"/>
              </a:ext>
            </a:extLst>
          </p:cNvPr>
          <p:cNvSpPr/>
          <p:nvPr/>
        </p:nvSpPr>
        <p:spPr>
          <a:xfrm rot="4054773">
            <a:off x="3810594" y="4324147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1F023-EB4C-A144-9900-F1F1CF803232}"/>
              </a:ext>
            </a:extLst>
          </p:cNvPr>
          <p:cNvSpPr txBox="1"/>
          <p:nvPr/>
        </p:nvSpPr>
        <p:spPr>
          <a:xfrm>
            <a:off x="3491045" y="4373440"/>
            <a:ext cx="1630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 Change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B6BD44-A40C-7B42-B93B-83BCF2A3CE78}"/>
              </a:ext>
            </a:extLst>
          </p:cNvPr>
          <p:cNvSpPr txBox="1"/>
          <p:nvPr/>
        </p:nvSpPr>
        <p:spPr>
          <a:xfrm>
            <a:off x="839812" y="3749024"/>
            <a:ext cx="976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</a:t>
            </a:r>
          </a:p>
          <a:p>
            <a:pPr algn="ctr"/>
            <a:r>
              <a:rPr lang="en-US" sz="1500" dirty="0"/>
              <a:t>Change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C4E62F-4C2C-5240-9B16-B286C3EA1F78}"/>
              </a:ext>
            </a:extLst>
          </p:cNvPr>
          <p:cNvSpPr txBox="1"/>
          <p:nvPr/>
        </p:nvSpPr>
        <p:spPr>
          <a:xfrm>
            <a:off x="1863009" y="2558922"/>
            <a:ext cx="1347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Intermediate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47E043-15B4-C349-98AE-408EEE6261EA}"/>
              </a:ext>
            </a:extLst>
          </p:cNvPr>
          <p:cNvSpPr txBox="1"/>
          <p:nvPr/>
        </p:nvSpPr>
        <p:spPr>
          <a:xfrm>
            <a:off x="5405508" y="6188512"/>
            <a:ext cx="976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Surface</a:t>
            </a:r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C408C8A4-4509-214A-807C-C99FC0146A88}"/>
              </a:ext>
            </a:extLst>
          </p:cNvPr>
          <p:cNvSpPr/>
          <p:nvPr/>
        </p:nvSpPr>
        <p:spPr>
          <a:xfrm rot="20069381">
            <a:off x="1668505" y="3002359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4D33E94-4486-D649-9BDA-C50BBCD4BB93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network reveals response of microbes and biochemistry to climate change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38993D-D925-7347-ABB7-2508F9A1D620}"/>
              </a:ext>
            </a:extLst>
          </p:cNvPr>
          <p:cNvSpPr txBox="1"/>
          <p:nvPr/>
        </p:nvSpPr>
        <p:spPr>
          <a:xfrm>
            <a:off x="850190" y="1352726"/>
            <a:ext cx="10997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Node Key</a:t>
            </a:r>
          </a:p>
          <a:p>
            <a:r>
              <a:rPr lang="en-US" sz="1500" b="1" dirty="0">
                <a:solidFill>
                  <a:srgbClr val="8B500C"/>
                </a:solidFill>
              </a:rPr>
              <a:t>Brown</a:t>
            </a:r>
            <a:r>
              <a:rPr lang="en-US" sz="1500" dirty="0"/>
              <a:t> = Microbial Class							</a:t>
            </a:r>
            <a:r>
              <a:rPr lang="en-US" sz="1500" b="1" dirty="0">
                <a:solidFill>
                  <a:srgbClr val="5AB3AD"/>
                </a:solidFill>
              </a:rPr>
              <a:t>Teal</a:t>
            </a:r>
            <a:r>
              <a:rPr lang="en-US" sz="1500" dirty="0"/>
              <a:t> = Extracellular Enzyme</a:t>
            </a:r>
          </a:p>
          <a:p>
            <a:r>
              <a:rPr lang="en-US" sz="1500" b="1" dirty="0">
                <a:solidFill>
                  <a:srgbClr val="A1D76B"/>
                </a:solidFill>
              </a:rPr>
              <a:t>Light Green </a:t>
            </a:r>
            <a:r>
              <a:rPr lang="en-US" sz="1500" dirty="0"/>
              <a:t>= Ambient Surface Metabolite Module		</a:t>
            </a:r>
            <a:r>
              <a:rPr lang="en-US" sz="1500" b="1" dirty="0">
                <a:solidFill>
                  <a:srgbClr val="4C9222"/>
                </a:solidFill>
              </a:rPr>
              <a:t>Dark Green </a:t>
            </a:r>
            <a:r>
              <a:rPr lang="en-US" sz="1500" dirty="0"/>
              <a:t>= Climate Surface Metabolite Module</a:t>
            </a:r>
          </a:p>
          <a:p>
            <a:r>
              <a:rPr lang="en-US" sz="1500" b="1" dirty="0">
                <a:solidFill>
                  <a:srgbClr val="E9A3C8"/>
                </a:solidFill>
              </a:rPr>
              <a:t>Light Pink </a:t>
            </a:r>
            <a:r>
              <a:rPr lang="en-US" sz="1500" dirty="0"/>
              <a:t>= Ambient Intermediate Metabolite Module		</a:t>
            </a:r>
            <a:r>
              <a:rPr lang="en-US" sz="1500" b="1" dirty="0">
                <a:solidFill>
                  <a:srgbClr val="C41B7D"/>
                </a:solidFill>
              </a:rPr>
              <a:t>Dark Pink </a:t>
            </a:r>
            <a:r>
              <a:rPr lang="en-US" sz="1500" dirty="0"/>
              <a:t>= Climate Intermediate Metabolite Module</a:t>
            </a: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5FDE095E-FD1C-6C4D-B7EE-47F89A33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22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2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3EC8554-75EE-BB49-8FDD-E6545A6E1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0" r="21084" b="65467"/>
          <a:stretch/>
        </p:blipFill>
        <p:spPr>
          <a:xfrm>
            <a:off x="1341190" y="2170005"/>
            <a:ext cx="4516272" cy="46879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AE21304-7D89-124A-BF6E-169CD783FF90}"/>
              </a:ext>
            </a:extLst>
          </p:cNvPr>
          <p:cNvSpPr txBox="1"/>
          <p:nvPr/>
        </p:nvSpPr>
        <p:spPr>
          <a:xfrm>
            <a:off x="8588829" y="2746092"/>
            <a:ext cx="3450771" cy="7848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 err="1">
                <a:solidFill>
                  <a:schemeClr val="accent2"/>
                </a:solidFill>
              </a:rPr>
              <a:t>Intermediatiate</a:t>
            </a:r>
            <a:r>
              <a:rPr lang="en-US" sz="1500" u="sng" dirty="0">
                <a:solidFill>
                  <a:schemeClr val="accent2"/>
                </a:solidFill>
              </a:rPr>
              <a:t>:</a:t>
            </a:r>
            <a:r>
              <a:rPr lang="en-US" sz="1500" dirty="0">
                <a:solidFill>
                  <a:schemeClr val="accent2"/>
                </a:solidFill>
              </a:rPr>
              <a:t> Climate change favors one specific class of organisms: </a:t>
            </a:r>
            <a:r>
              <a:rPr lang="en-US" sz="1500" dirty="0" err="1">
                <a:solidFill>
                  <a:schemeClr val="accent2"/>
                </a:solidFill>
              </a:rPr>
              <a:t>Solibacteres</a:t>
            </a:r>
            <a:r>
              <a:rPr lang="en-US" sz="1500" dirty="0">
                <a:solidFill>
                  <a:schemeClr val="accent2"/>
                </a:solidFill>
              </a:rPr>
              <a:t> (</a:t>
            </a:r>
            <a:r>
              <a:rPr lang="en-US" sz="1500" dirty="0" err="1">
                <a:solidFill>
                  <a:schemeClr val="accent2"/>
                </a:solidFill>
              </a:rPr>
              <a:t>Acidobacteria</a:t>
            </a:r>
            <a:r>
              <a:rPr lang="en-US" sz="1500" dirty="0">
                <a:solidFill>
                  <a:schemeClr val="accent2"/>
                </a:solidFill>
              </a:rPr>
              <a:t> group3)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2738F2-E38F-F648-9689-1319FD575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07"/>
          <a:stretch/>
        </p:blipFill>
        <p:spPr>
          <a:xfrm>
            <a:off x="4270747" y="2381448"/>
            <a:ext cx="4118172" cy="2319706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2FD993D8-C6E3-B241-B88E-614728E25329}"/>
              </a:ext>
            </a:extLst>
          </p:cNvPr>
          <p:cNvSpPr/>
          <p:nvPr/>
        </p:nvSpPr>
        <p:spPr>
          <a:xfrm rot="4054773">
            <a:off x="3810594" y="4324147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3EB2BF-FFDC-444B-BC42-C51FF03F3D5D}"/>
              </a:ext>
            </a:extLst>
          </p:cNvPr>
          <p:cNvSpPr txBox="1"/>
          <p:nvPr/>
        </p:nvSpPr>
        <p:spPr>
          <a:xfrm>
            <a:off x="3491045" y="4373440"/>
            <a:ext cx="1630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 Change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B7668D-9C9A-0B41-A152-5F1754FFBC2F}"/>
              </a:ext>
            </a:extLst>
          </p:cNvPr>
          <p:cNvSpPr txBox="1"/>
          <p:nvPr/>
        </p:nvSpPr>
        <p:spPr>
          <a:xfrm>
            <a:off x="839812" y="3749024"/>
            <a:ext cx="976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</a:t>
            </a:r>
          </a:p>
          <a:p>
            <a:pPr algn="ctr"/>
            <a:r>
              <a:rPr lang="en-US" sz="1500" dirty="0"/>
              <a:t>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99F0D9-3565-AC4A-BE42-437FEBCC734F}"/>
              </a:ext>
            </a:extLst>
          </p:cNvPr>
          <p:cNvSpPr txBox="1"/>
          <p:nvPr/>
        </p:nvSpPr>
        <p:spPr>
          <a:xfrm>
            <a:off x="1863009" y="2558922"/>
            <a:ext cx="1347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Intermediate</a:t>
            </a: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CCCB324E-DBE8-6748-A291-CB53CA216834}"/>
              </a:ext>
            </a:extLst>
          </p:cNvPr>
          <p:cNvSpPr/>
          <p:nvPr/>
        </p:nvSpPr>
        <p:spPr>
          <a:xfrm rot="20069381">
            <a:off x="1668505" y="3002359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ECB557-3A39-5541-A199-823E75510C1C}"/>
              </a:ext>
            </a:extLst>
          </p:cNvPr>
          <p:cNvSpPr txBox="1"/>
          <p:nvPr/>
        </p:nvSpPr>
        <p:spPr>
          <a:xfrm>
            <a:off x="5405508" y="6188512"/>
            <a:ext cx="976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Surface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271EFEE-EF94-0A48-AF50-21C4B99DB006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network reveals response of microbes and biochemistry to climate change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E06966-F136-7B45-83B9-EEA329EB390A}"/>
              </a:ext>
            </a:extLst>
          </p:cNvPr>
          <p:cNvSpPr txBox="1"/>
          <p:nvPr/>
        </p:nvSpPr>
        <p:spPr>
          <a:xfrm>
            <a:off x="850190" y="1352726"/>
            <a:ext cx="10997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Node Key</a:t>
            </a:r>
          </a:p>
          <a:p>
            <a:r>
              <a:rPr lang="en-US" sz="1500" b="1" dirty="0">
                <a:solidFill>
                  <a:srgbClr val="8B500C"/>
                </a:solidFill>
              </a:rPr>
              <a:t>Brown</a:t>
            </a:r>
            <a:r>
              <a:rPr lang="en-US" sz="1500" dirty="0"/>
              <a:t> = Microbial Class							</a:t>
            </a:r>
            <a:r>
              <a:rPr lang="en-US" sz="1500" b="1" dirty="0">
                <a:solidFill>
                  <a:srgbClr val="5AB3AD"/>
                </a:solidFill>
              </a:rPr>
              <a:t>Teal</a:t>
            </a:r>
            <a:r>
              <a:rPr lang="en-US" sz="1500" dirty="0"/>
              <a:t> = Extracellular Enzyme</a:t>
            </a:r>
          </a:p>
          <a:p>
            <a:r>
              <a:rPr lang="en-US" sz="1500" b="1" dirty="0">
                <a:solidFill>
                  <a:srgbClr val="A1D76B"/>
                </a:solidFill>
              </a:rPr>
              <a:t>Light Green </a:t>
            </a:r>
            <a:r>
              <a:rPr lang="en-US" sz="1500" dirty="0"/>
              <a:t>= Ambient Surface Metabolite Module		</a:t>
            </a:r>
            <a:r>
              <a:rPr lang="en-US" sz="1500" b="1" dirty="0">
                <a:solidFill>
                  <a:srgbClr val="4C9222"/>
                </a:solidFill>
              </a:rPr>
              <a:t>Dark Green </a:t>
            </a:r>
            <a:r>
              <a:rPr lang="en-US" sz="1500" dirty="0"/>
              <a:t>= Climate Surface Metabolite Module</a:t>
            </a:r>
          </a:p>
          <a:p>
            <a:r>
              <a:rPr lang="en-US" sz="1500" b="1" dirty="0">
                <a:solidFill>
                  <a:srgbClr val="E9A3C8"/>
                </a:solidFill>
              </a:rPr>
              <a:t>Light Pink </a:t>
            </a:r>
            <a:r>
              <a:rPr lang="en-US" sz="1500" dirty="0"/>
              <a:t>= Ambient Intermediate Metabolite Module		</a:t>
            </a:r>
            <a:r>
              <a:rPr lang="en-US" sz="1500" b="1" dirty="0">
                <a:solidFill>
                  <a:srgbClr val="C41B7D"/>
                </a:solidFill>
              </a:rPr>
              <a:t>Dark Pink </a:t>
            </a:r>
            <a:r>
              <a:rPr lang="en-US" sz="1500" dirty="0"/>
              <a:t>= Climate Intermediate Metabolite Module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1369C40-8C45-7D42-9E51-37FCB87795F3}"/>
              </a:ext>
            </a:extLst>
          </p:cNvPr>
          <p:cNvSpPr/>
          <p:nvPr/>
        </p:nvSpPr>
        <p:spPr>
          <a:xfrm>
            <a:off x="1804674" y="2935095"/>
            <a:ext cx="1213869" cy="1100867"/>
          </a:xfrm>
          <a:prstGeom prst="ellipse">
            <a:avLst/>
          </a:prstGeom>
          <a:solidFill>
            <a:schemeClr val="accent5">
              <a:lumMod val="40000"/>
              <a:lumOff val="60000"/>
              <a:alpha val="43922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487B396B-C5B3-EE44-AC8F-B7123548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23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0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2F77482F-0FCE-CA4D-BC9C-61463B776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0" r="21084" b="65467"/>
          <a:stretch/>
        </p:blipFill>
        <p:spPr>
          <a:xfrm>
            <a:off x="1341190" y="2170005"/>
            <a:ext cx="4516272" cy="4687995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96460067-8D2C-AD48-BE04-0F5F6BF7EEC8}"/>
              </a:ext>
            </a:extLst>
          </p:cNvPr>
          <p:cNvSpPr/>
          <p:nvPr/>
        </p:nvSpPr>
        <p:spPr>
          <a:xfrm rot="2590450">
            <a:off x="7912278" y="4606690"/>
            <a:ext cx="1353102" cy="329135"/>
          </a:xfrm>
          <a:prstGeom prst="rightArrow">
            <a:avLst>
              <a:gd name="adj1" fmla="val 53424"/>
              <a:gd name="adj2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C3344B-DDB9-E641-B0F6-D8C09BDE6F53}"/>
              </a:ext>
            </a:extLst>
          </p:cNvPr>
          <p:cNvSpPr txBox="1"/>
          <p:nvPr/>
        </p:nvSpPr>
        <p:spPr>
          <a:xfrm>
            <a:off x="8588829" y="2746092"/>
            <a:ext cx="3450771" cy="7848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u="sng" dirty="0" err="1">
                <a:solidFill>
                  <a:schemeClr val="accent2"/>
                </a:solidFill>
              </a:rPr>
              <a:t>Intermediatiate</a:t>
            </a:r>
            <a:r>
              <a:rPr lang="en-US" sz="1500" u="sng" dirty="0">
                <a:solidFill>
                  <a:schemeClr val="accent2"/>
                </a:solidFill>
              </a:rPr>
              <a:t>:</a:t>
            </a:r>
            <a:r>
              <a:rPr lang="en-US" sz="1500" dirty="0">
                <a:solidFill>
                  <a:schemeClr val="accent2"/>
                </a:solidFill>
              </a:rPr>
              <a:t> Climate change favors one specific class of organisms: </a:t>
            </a:r>
            <a:r>
              <a:rPr lang="en-US" sz="1500" dirty="0" err="1">
                <a:solidFill>
                  <a:schemeClr val="accent2"/>
                </a:solidFill>
              </a:rPr>
              <a:t>Solibacteres</a:t>
            </a:r>
            <a:r>
              <a:rPr lang="en-US" sz="1500" dirty="0">
                <a:solidFill>
                  <a:schemeClr val="accent2"/>
                </a:solidFill>
              </a:rPr>
              <a:t> (</a:t>
            </a:r>
            <a:r>
              <a:rPr lang="en-US" sz="1500" dirty="0" err="1">
                <a:solidFill>
                  <a:schemeClr val="accent2"/>
                </a:solidFill>
              </a:rPr>
              <a:t>Acidobacteria</a:t>
            </a:r>
            <a:r>
              <a:rPr lang="en-US" sz="1500" dirty="0">
                <a:solidFill>
                  <a:schemeClr val="accent2"/>
                </a:solidFill>
              </a:rPr>
              <a:t> group3)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F1F531-4EC2-6842-B8F7-D140D43D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380" y="4373440"/>
            <a:ext cx="2931963" cy="2513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F8131-44D6-BE43-A429-E1F9D939F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507"/>
          <a:stretch/>
        </p:blipFill>
        <p:spPr>
          <a:xfrm>
            <a:off x="4270747" y="2381448"/>
            <a:ext cx="4118172" cy="2319706"/>
          </a:xfrm>
          <a:prstGeom prst="rect">
            <a:avLst/>
          </a:prstGeom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ED3C27B3-A244-3B42-B8A4-D511D700781E}"/>
              </a:ext>
            </a:extLst>
          </p:cNvPr>
          <p:cNvSpPr/>
          <p:nvPr/>
        </p:nvSpPr>
        <p:spPr>
          <a:xfrm rot="4054773">
            <a:off x="3810594" y="4324147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30CE8A-CD40-8B4D-9C2C-33E1DD34EE4F}"/>
              </a:ext>
            </a:extLst>
          </p:cNvPr>
          <p:cNvSpPr txBox="1"/>
          <p:nvPr/>
        </p:nvSpPr>
        <p:spPr>
          <a:xfrm>
            <a:off x="3491045" y="4373440"/>
            <a:ext cx="16309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 Change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C995BB-DFFF-E642-BCA3-D6746C5B21A3}"/>
              </a:ext>
            </a:extLst>
          </p:cNvPr>
          <p:cNvSpPr txBox="1"/>
          <p:nvPr/>
        </p:nvSpPr>
        <p:spPr>
          <a:xfrm>
            <a:off x="839812" y="3749024"/>
            <a:ext cx="976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Climate</a:t>
            </a:r>
          </a:p>
          <a:p>
            <a:pPr algn="ctr"/>
            <a:r>
              <a:rPr lang="en-US" sz="1500" dirty="0"/>
              <a:t>Change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20A592-B2BD-2A45-B071-A8870965DF3D}"/>
              </a:ext>
            </a:extLst>
          </p:cNvPr>
          <p:cNvSpPr txBox="1"/>
          <p:nvPr/>
        </p:nvSpPr>
        <p:spPr>
          <a:xfrm>
            <a:off x="1863009" y="2558922"/>
            <a:ext cx="13472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Intermediate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E6FA3769-93CE-604F-8DDB-B1A9646591FF}"/>
              </a:ext>
            </a:extLst>
          </p:cNvPr>
          <p:cNvSpPr/>
          <p:nvPr/>
        </p:nvSpPr>
        <p:spPr>
          <a:xfrm rot="20069381">
            <a:off x="1668505" y="3002359"/>
            <a:ext cx="295532" cy="1496566"/>
          </a:xfrm>
          <a:prstGeom prst="downArrow">
            <a:avLst/>
          </a:prstGeom>
          <a:solidFill>
            <a:schemeClr val="bg2">
              <a:alpha val="63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29ECBD-C5C5-FB41-AEE0-48CC31E36272}"/>
              </a:ext>
            </a:extLst>
          </p:cNvPr>
          <p:cNvSpPr txBox="1"/>
          <p:nvPr/>
        </p:nvSpPr>
        <p:spPr>
          <a:xfrm>
            <a:off x="5405508" y="6188512"/>
            <a:ext cx="976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Surface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2C5B944-A72A-3348-B925-BFB1A146AB71}"/>
              </a:ext>
            </a:extLst>
          </p:cNvPr>
          <p:cNvSpPr/>
          <p:nvPr/>
        </p:nvSpPr>
        <p:spPr>
          <a:xfrm>
            <a:off x="1963782" y="4188333"/>
            <a:ext cx="1041552" cy="944562"/>
          </a:xfrm>
          <a:prstGeom prst="ellipse">
            <a:avLst/>
          </a:prstGeom>
          <a:solidFill>
            <a:schemeClr val="accent5">
              <a:lumMod val="75000"/>
              <a:alpha val="43922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8B06D41-3E73-B740-93A2-88C2998A7AD7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Multi ‘</a:t>
            </a:r>
            <a:r>
              <a:rPr lang="en-US" sz="3200" b="0" dirty="0" err="1">
                <a:solidFill>
                  <a:schemeClr val="tx1"/>
                </a:solidFill>
              </a:rPr>
              <a:t>omic</a:t>
            </a:r>
            <a:r>
              <a:rPr lang="en-US" sz="3200" b="0" dirty="0">
                <a:solidFill>
                  <a:schemeClr val="tx1"/>
                </a:solidFill>
              </a:rPr>
              <a:t> network reveals response of microbes and biochemistry to climate change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482010-465F-AF4F-8430-207CBFBB206C}"/>
              </a:ext>
            </a:extLst>
          </p:cNvPr>
          <p:cNvSpPr txBox="1"/>
          <p:nvPr/>
        </p:nvSpPr>
        <p:spPr>
          <a:xfrm>
            <a:off x="850190" y="1352726"/>
            <a:ext cx="10997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Node Key</a:t>
            </a:r>
          </a:p>
          <a:p>
            <a:r>
              <a:rPr lang="en-US" sz="1500" b="1" dirty="0">
                <a:solidFill>
                  <a:srgbClr val="8B500C"/>
                </a:solidFill>
              </a:rPr>
              <a:t>Brown</a:t>
            </a:r>
            <a:r>
              <a:rPr lang="en-US" sz="1500" dirty="0"/>
              <a:t> = Microbial Class							</a:t>
            </a:r>
            <a:r>
              <a:rPr lang="en-US" sz="1500" b="1" dirty="0">
                <a:solidFill>
                  <a:srgbClr val="5AB3AD"/>
                </a:solidFill>
              </a:rPr>
              <a:t>Teal</a:t>
            </a:r>
            <a:r>
              <a:rPr lang="en-US" sz="1500" dirty="0"/>
              <a:t> = Extracellular Enzyme</a:t>
            </a:r>
          </a:p>
          <a:p>
            <a:r>
              <a:rPr lang="en-US" sz="1500" b="1" dirty="0">
                <a:solidFill>
                  <a:srgbClr val="A1D76B"/>
                </a:solidFill>
              </a:rPr>
              <a:t>Light Green </a:t>
            </a:r>
            <a:r>
              <a:rPr lang="en-US" sz="1500" dirty="0"/>
              <a:t>= Ambient Surface Metabolite Module		</a:t>
            </a:r>
            <a:r>
              <a:rPr lang="en-US" sz="1500" b="1" dirty="0">
                <a:solidFill>
                  <a:srgbClr val="4C9222"/>
                </a:solidFill>
              </a:rPr>
              <a:t>Dark Green </a:t>
            </a:r>
            <a:r>
              <a:rPr lang="en-US" sz="1500" dirty="0"/>
              <a:t>= Climate Surface Metabolite Module</a:t>
            </a:r>
          </a:p>
          <a:p>
            <a:r>
              <a:rPr lang="en-US" sz="1500" b="1" dirty="0">
                <a:solidFill>
                  <a:srgbClr val="E9A3C8"/>
                </a:solidFill>
              </a:rPr>
              <a:t>Light Pink </a:t>
            </a:r>
            <a:r>
              <a:rPr lang="en-US" sz="1500" dirty="0"/>
              <a:t>= Ambient Intermediate Metabolite Module		</a:t>
            </a:r>
            <a:r>
              <a:rPr lang="en-US" sz="1500" b="1" dirty="0">
                <a:solidFill>
                  <a:srgbClr val="C41B7D"/>
                </a:solidFill>
              </a:rPr>
              <a:t>Dark Pink </a:t>
            </a:r>
            <a:r>
              <a:rPr lang="en-US" sz="1500" dirty="0"/>
              <a:t>= Climate Intermediate Metabolite Module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FF7ECB-97AF-9644-AC7F-CC7E845AE890}"/>
              </a:ext>
            </a:extLst>
          </p:cNvPr>
          <p:cNvSpPr/>
          <p:nvPr/>
        </p:nvSpPr>
        <p:spPr>
          <a:xfrm>
            <a:off x="1804674" y="2935095"/>
            <a:ext cx="1213869" cy="1100867"/>
          </a:xfrm>
          <a:prstGeom prst="ellipse">
            <a:avLst/>
          </a:prstGeom>
          <a:solidFill>
            <a:schemeClr val="accent5">
              <a:lumMod val="40000"/>
              <a:lumOff val="60000"/>
              <a:alpha val="43922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A181CB35-6A17-B342-93C1-0D2A7B64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24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2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D3820A-E127-E942-9003-9794158F0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9" t="11666" r="49415" b="25734"/>
          <a:stretch/>
        </p:blipFill>
        <p:spPr>
          <a:xfrm>
            <a:off x="8643028" y="1541326"/>
            <a:ext cx="3172011" cy="4724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A3A2F-5345-A74C-8A18-96649E9ED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5" t="11666" r="70415" b="25734"/>
          <a:stretch/>
        </p:blipFill>
        <p:spPr>
          <a:xfrm>
            <a:off x="859855" y="1541327"/>
            <a:ext cx="3652612" cy="4724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E09B04-1ADD-4749-BD57-3CB84C4BE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35" t="11666" r="28315" b="25734"/>
          <a:stretch/>
        </p:blipFill>
        <p:spPr>
          <a:xfrm>
            <a:off x="4872159" y="1541326"/>
            <a:ext cx="3236004" cy="47441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601AB9-AD63-C64A-A856-9E2D4865EA63}"/>
              </a:ext>
            </a:extLst>
          </p:cNvPr>
          <p:cNvSpPr/>
          <p:nvPr/>
        </p:nvSpPr>
        <p:spPr>
          <a:xfrm flipH="1">
            <a:off x="5204926" y="1736689"/>
            <a:ext cx="425659" cy="3219196"/>
          </a:xfrm>
          <a:prstGeom prst="rect">
            <a:avLst/>
          </a:prstGeom>
          <a:noFill/>
          <a:ln w="38100">
            <a:solidFill>
              <a:srgbClr val="C4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61F87-DB05-F843-9E78-F1552DD5FA9B}"/>
              </a:ext>
            </a:extLst>
          </p:cNvPr>
          <p:cNvSpPr/>
          <p:nvPr/>
        </p:nvSpPr>
        <p:spPr>
          <a:xfrm>
            <a:off x="859855" y="0"/>
            <a:ext cx="1497583" cy="1535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CDF2F-B659-204B-B37C-F15A6459CC60}"/>
              </a:ext>
            </a:extLst>
          </p:cNvPr>
          <p:cNvSpPr/>
          <p:nvPr/>
        </p:nvSpPr>
        <p:spPr>
          <a:xfrm flipH="1">
            <a:off x="8934543" y="1736689"/>
            <a:ext cx="425659" cy="3878727"/>
          </a:xfrm>
          <a:prstGeom prst="rect">
            <a:avLst/>
          </a:prstGeom>
          <a:noFill/>
          <a:ln w="38100">
            <a:solidFill>
              <a:srgbClr val="C4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9F2371-98FA-E146-AADB-36863CBFFD63}"/>
              </a:ext>
            </a:extLst>
          </p:cNvPr>
          <p:cNvSpPr/>
          <p:nvPr/>
        </p:nvSpPr>
        <p:spPr>
          <a:xfrm flipH="1">
            <a:off x="10016202" y="1736689"/>
            <a:ext cx="425659" cy="3878727"/>
          </a:xfrm>
          <a:prstGeom prst="rect">
            <a:avLst/>
          </a:prstGeom>
          <a:noFill/>
          <a:ln w="38100">
            <a:solidFill>
              <a:srgbClr val="548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126AAE-2B23-1445-91BC-B57E8A250D65}"/>
              </a:ext>
            </a:extLst>
          </p:cNvPr>
          <p:cNvSpPr/>
          <p:nvPr/>
        </p:nvSpPr>
        <p:spPr>
          <a:xfrm flipH="1">
            <a:off x="11425096" y="1736689"/>
            <a:ext cx="425659" cy="3878727"/>
          </a:xfrm>
          <a:prstGeom prst="rect">
            <a:avLst/>
          </a:prstGeom>
          <a:noFill/>
          <a:ln w="38100">
            <a:solidFill>
              <a:srgbClr val="548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CB759D-C819-DE4E-BF38-ECB4B7D2EBB5}"/>
              </a:ext>
            </a:extLst>
          </p:cNvPr>
          <p:cNvSpPr/>
          <p:nvPr/>
        </p:nvSpPr>
        <p:spPr>
          <a:xfrm flipH="1">
            <a:off x="7669914" y="1736689"/>
            <a:ext cx="425659" cy="3219196"/>
          </a:xfrm>
          <a:prstGeom prst="rect">
            <a:avLst/>
          </a:prstGeom>
          <a:noFill/>
          <a:ln w="38100">
            <a:solidFill>
              <a:srgbClr val="548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C80CC8-8B33-694F-BE47-30D1E9A4D187}"/>
              </a:ext>
            </a:extLst>
          </p:cNvPr>
          <p:cNvSpPr/>
          <p:nvPr/>
        </p:nvSpPr>
        <p:spPr>
          <a:xfrm flipH="1">
            <a:off x="1611166" y="1736689"/>
            <a:ext cx="425659" cy="4402602"/>
          </a:xfrm>
          <a:prstGeom prst="rect">
            <a:avLst/>
          </a:prstGeom>
          <a:noFill/>
          <a:ln w="38100">
            <a:solidFill>
              <a:srgbClr val="5482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886537-8595-C24D-84F3-58546EDCEF39}"/>
              </a:ext>
            </a:extLst>
          </p:cNvPr>
          <p:cNvSpPr/>
          <p:nvPr/>
        </p:nvSpPr>
        <p:spPr>
          <a:xfrm flipH="1">
            <a:off x="1547811" y="1675690"/>
            <a:ext cx="809624" cy="4567697"/>
          </a:xfrm>
          <a:prstGeom prst="rect">
            <a:avLst/>
          </a:prstGeom>
          <a:noFill/>
          <a:ln w="38100">
            <a:solidFill>
              <a:srgbClr val="C41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F40ABF-543D-4242-BCE5-94C3C6DAA3C3}"/>
              </a:ext>
            </a:extLst>
          </p:cNvPr>
          <p:cNvSpPr txBox="1"/>
          <p:nvPr/>
        </p:nvSpPr>
        <p:spPr>
          <a:xfrm>
            <a:off x="8818368" y="1330175"/>
            <a:ext cx="3032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Functional Group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C6755F-E0E4-4D44-8E7F-AB87812CE1DD}"/>
              </a:ext>
            </a:extLst>
          </p:cNvPr>
          <p:cNvSpPr txBox="1"/>
          <p:nvPr/>
        </p:nvSpPr>
        <p:spPr>
          <a:xfrm>
            <a:off x="5200423" y="1327717"/>
            <a:ext cx="276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Elemental composition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FE7B17-DF21-2A49-8285-D1C927F7AD31}"/>
              </a:ext>
            </a:extLst>
          </p:cNvPr>
          <p:cNvSpPr txBox="1"/>
          <p:nvPr/>
        </p:nvSpPr>
        <p:spPr>
          <a:xfrm>
            <a:off x="1660338" y="1327717"/>
            <a:ext cx="2788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207192-837C-2C48-B768-A0368DCEB657}"/>
              </a:ext>
            </a:extLst>
          </p:cNvPr>
          <p:cNvSpPr txBox="1"/>
          <p:nvPr/>
        </p:nvSpPr>
        <p:spPr>
          <a:xfrm rot="16200000">
            <a:off x="952026" y="3911063"/>
            <a:ext cx="855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-0.3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78C87-8EB7-4947-8CD8-09D6486542B9}"/>
              </a:ext>
            </a:extLst>
          </p:cNvPr>
          <p:cNvSpPr txBox="1"/>
          <p:nvPr/>
        </p:nvSpPr>
        <p:spPr>
          <a:xfrm rot="16200000">
            <a:off x="989306" y="2885368"/>
            <a:ext cx="855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-0.1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76BC45-0C97-094C-B894-B56D11ED582D}"/>
              </a:ext>
            </a:extLst>
          </p:cNvPr>
          <p:cNvSpPr txBox="1"/>
          <p:nvPr/>
        </p:nvSpPr>
        <p:spPr>
          <a:xfrm rot="16200000">
            <a:off x="976389" y="1870700"/>
            <a:ext cx="855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0.1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AF79B1-F819-A446-BA55-A4F2A78D7EDA}"/>
              </a:ext>
            </a:extLst>
          </p:cNvPr>
          <p:cNvGrpSpPr/>
          <p:nvPr/>
        </p:nvGrpSpPr>
        <p:grpSpPr>
          <a:xfrm>
            <a:off x="5350898" y="5241739"/>
            <a:ext cx="2968409" cy="816529"/>
            <a:chOff x="5200423" y="5915190"/>
            <a:chExt cx="2968409" cy="8165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63F281-E0FC-CC48-A836-8F9DE0FD6E2D}"/>
                </a:ext>
              </a:extLst>
            </p:cNvPr>
            <p:cNvSpPr/>
            <p:nvPr/>
          </p:nvSpPr>
          <p:spPr>
            <a:xfrm>
              <a:off x="5200423" y="5960960"/>
              <a:ext cx="274402" cy="277793"/>
            </a:xfrm>
            <a:prstGeom prst="rect">
              <a:avLst/>
            </a:prstGeom>
            <a:solidFill>
              <a:srgbClr val="548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B1037F-9DF7-F34D-BC17-DB0A8209E50F}"/>
                </a:ext>
              </a:extLst>
            </p:cNvPr>
            <p:cNvSpPr/>
            <p:nvPr/>
          </p:nvSpPr>
          <p:spPr>
            <a:xfrm>
              <a:off x="5200423" y="6408157"/>
              <a:ext cx="274402" cy="277793"/>
            </a:xfrm>
            <a:prstGeom prst="rect">
              <a:avLst/>
            </a:prstGeom>
            <a:solidFill>
              <a:srgbClr val="C41B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B33BBC-1150-FC40-A9B8-40EA82F7BC48}"/>
                </a:ext>
              </a:extLst>
            </p:cNvPr>
            <p:cNvSpPr txBox="1"/>
            <p:nvPr/>
          </p:nvSpPr>
          <p:spPr>
            <a:xfrm>
              <a:off x="5482529" y="5915190"/>
              <a:ext cx="2206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Surface Differences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146E3B-5474-A745-8590-C2E84E3DDC74}"/>
                </a:ext>
              </a:extLst>
            </p:cNvPr>
            <p:cNvSpPr txBox="1"/>
            <p:nvPr/>
          </p:nvSpPr>
          <p:spPr>
            <a:xfrm>
              <a:off x="5474825" y="6362387"/>
              <a:ext cx="2694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Intermediate Differences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678E510D-B56C-184C-A568-993DC3554926}"/>
              </a:ext>
            </a:extLst>
          </p:cNvPr>
          <p:cNvSpPr txBox="1">
            <a:spLocks/>
          </p:cNvSpPr>
          <p:nvPr/>
        </p:nvSpPr>
        <p:spPr>
          <a:xfrm>
            <a:off x="1092197" y="236993"/>
            <a:ext cx="10237369" cy="1041240"/>
          </a:xfrm>
          <a:prstGeom prst="rect">
            <a:avLst/>
          </a:prstGeom>
        </p:spPr>
        <p:txBody>
          <a:bodyPr vert="horz" lIns="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spc="-60" baseline="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b="0" dirty="0">
                <a:solidFill>
                  <a:schemeClr val="tx1"/>
                </a:solidFill>
              </a:rPr>
              <a:t>Metabolomes reveal climate-driven S and plant input cycling in surface; organic N in intermediate</a:t>
            </a: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417A63F0-D9F0-9042-8F23-7E77293A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3982" y="635635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z="1200" smtClean="0">
                <a:solidFill>
                  <a:schemeClr val="accent1"/>
                </a:solidFill>
              </a:rPr>
              <a:t>25</a:t>
            </a:fld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95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475D-8190-C947-97E5-109FF183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plan to cover in this tutorial?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7338-3E58-2140-9359-4A7826D69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10176938" cy="446532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brief introduction to FTICR-MS as a technique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is data collected and what happens to it before it reaches you?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FREDA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ftmsRanalysis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Tools which help us analyze FTICR data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Allison Thompson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walk us through the process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Relating FTICR data to other ‘omics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 will guide you along data analysis performed by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Emily Graham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Let’s process some data!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I’ve prepared an interactive walkthrough on how to visualize your data and generate conclusions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 brief glimpse into novel analyses that we are developing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E196-8C75-054F-8432-7108C24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41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7C7-9685-0449-A792-37E8C760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analyze some data together!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222AA-B7E1-FF4F-A89F-3D02A3E57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1" y="1519427"/>
            <a:ext cx="5465457" cy="4465320"/>
          </a:xfrm>
        </p:spPr>
        <p:txBody>
          <a:bodyPr/>
          <a:lstStyle/>
          <a:p>
            <a:pPr algn="just"/>
            <a:r>
              <a:rPr lang="en-US" dirty="0"/>
              <a:t>Now we are going to walkthrough a data analysis challenge together:</a:t>
            </a:r>
          </a:p>
          <a:p>
            <a:pPr lvl="1" algn="just"/>
            <a:r>
              <a:rPr lang="en-US" dirty="0"/>
              <a:t>All the files you need can be found on GitHub - </a:t>
            </a:r>
            <a:r>
              <a:rPr lang="en-US" u="sng" dirty="0">
                <a:hlinkClick r:id="rId2"/>
              </a:rPr>
              <a:t>https://github.com/danczakre/ICRTutorial</a:t>
            </a:r>
            <a:r>
              <a:rPr lang="en-US" dirty="0"/>
              <a:t> </a:t>
            </a:r>
          </a:p>
          <a:p>
            <a:pPr lvl="1" algn="just"/>
            <a:r>
              <a:rPr lang="en-US" dirty="0"/>
              <a:t>There are a couple </a:t>
            </a:r>
            <a:r>
              <a:rPr lang="en-US" b="1" dirty="0"/>
              <a:t>preliminary steps </a:t>
            </a:r>
            <a:r>
              <a:rPr lang="en-US" dirty="0"/>
              <a:t>before we can start which are outlined in the walkthrough document on GitHub</a:t>
            </a:r>
          </a:p>
          <a:p>
            <a:pPr algn="just"/>
            <a:r>
              <a:rPr lang="en-US" dirty="0"/>
              <a:t>Goal for today: Perform pre-processing on a report generated by </a:t>
            </a:r>
            <a:r>
              <a:rPr lang="en-US" dirty="0" err="1"/>
              <a:t>Formularity</a:t>
            </a:r>
            <a:r>
              <a:rPr lang="en-US" dirty="0"/>
              <a:t>, then produce and </a:t>
            </a:r>
            <a:r>
              <a:rPr lang="en-US"/>
              <a:t>interpret some </a:t>
            </a:r>
            <a:r>
              <a:rPr lang="en-US" dirty="0"/>
              <a:t>figures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BC2807-370C-6D41-8206-754CD2EAB70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9334273" y="1509934"/>
            <a:ext cx="1968500" cy="1016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33775-0D66-514C-878C-D1B5443C8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75" y="1509934"/>
            <a:ext cx="1650202" cy="123765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28C02F1-5249-DD4E-8BEC-AA9FB6B51A03}"/>
              </a:ext>
            </a:extLst>
          </p:cNvPr>
          <p:cNvSpPr/>
          <p:nvPr/>
        </p:nvSpPr>
        <p:spPr>
          <a:xfrm>
            <a:off x="8685459" y="1913019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159303D-D36B-EA4A-B3F5-3A8B65EBBE70}"/>
              </a:ext>
            </a:extLst>
          </p:cNvPr>
          <p:cNvSpPr/>
          <p:nvPr/>
        </p:nvSpPr>
        <p:spPr>
          <a:xfrm rot="5400000">
            <a:off x="10083906" y="3021637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186B9-8558-E148-B44F-764AA32681F8}"/>
              </a:ext>
            </a:extLst>
          </p:cNvPr>
          <p:cNvSpPr txBox="1"/>
          <p:nvPr/>
        </p:nvSpPr>
        <p:spPr>
          <a:xfrm>
            <a:off x="6658701" y="271280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Sample 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D735F-81D2-734D-8906-F1C8738569AA}"/>
              </a:ext>
            </a:extLst>
          </p:cNvPr>
          <p:cNvSpPr txBox="1"/>
          <p:nvPr/>
        </p:nvSpPr>
        <p:spPr>
          <a:xfrm>
            <a:off x="9161796" y="265230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samples on ICR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30ABD1-1D48-C446-B9F6-BBA78A5E64B9}"/>
              </a:ext>
            </a:extLst>
          </p:cNvPr>
          <p:cNvSpPr txBox="1"/>
          <p:nvPr/>
        </p:nvSpPr>
        <p:spPr>
          <a:xfrm>
            <a:off x="9226151" y="4236731"/>
            <a:ext cx="218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preprocessing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ECBD5C-DC55-934A-AC49-EA1704A2B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151" y="3580816"/>
            <a:ext cx="2184742" cy="651751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26835DB-DE59-4A49-B84A-D7BF2CE1B7AA}"/>
              </a:ext>
            </a:extLst>
          </p:cNvPr>
          <p:cNvSpPr/>
          <p:nvPr/>
        </p:nvSpPr>
        <p:spPr>
          <a:xfrm rot="10800000">
            <a:off x="8685459" y="3672075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2C3D0E-AEFF-C94C-A833-51C2C60868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076" b="29281"/>
          <a:stretch/>
        </p:blipFill>
        <p:spPr>
          <a:xfrm>
            <a:off x="6844116" y="3552495"/>
            <a:ext cx="1673317" cy="6800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60FAB6-681D-ED45-AE86-158329F05EFA}"/>
              </a:ext>
            </a:extLst>
          </p:cNvPr>
          <p:cNvSpPr txBox="1"/>
          <p:nvPr/>
        </p:nvSpPr>
        <p:spPr>
          <a:xfrm>
            <a:off x="6588403" y="4232567"/>
            <a:ext cx="218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CE4B6E9-BCA3-C542-9205-11752D8718B6}"/>
              </a:ext>
            </a:extLst>
          </p:cNvPr>
          <p:cNvSpPr/>
          <p:nvPr/>
        </p:nvSpPr>
        <p:spPr>
          <a:xfrm rot="5400000">
            <a:off x="7446158" y="4601899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1ECECD-D19B-EF4D-A7E1-B89E2B8A4F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219" b="22785"/>
          <a:stretch/>
        </p:blipFill>
        <p:spPr>
          <a:xfrm>
            <a:off x="6437470" y="5113777"/>
            <a:ext cx="4965209" cy="9079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BB955E-F440-F740-8A86-B01091206C80}"/>
              </a:ext>
            </a:extLst>
          </p:cNvPr>
          <p:cNvSpPr txBox="1"/>
          <p:nvPr/>
        </p:nvSpPr>
        <p:spPr>
          <a:xfrm>
            <a:off x="7872351" y="602168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interpretation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D47A11F-907D-0F4F-AF71-1488993B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77C7-9685-0449-A792-37E8C760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analyze some data together!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222AA-B7E1-FF4F-A89F-3D02A3E57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1" y="1519427"/>
            <a:ext cx="5465457" cy="4465320"/>
          </a:xfrm>
        </p:spPr>
        <p:txBody>
          <a:bodyPr/>
          <a:lstStyle/>
          <a:p>
            <a:pPr algn="just"/>
            <a:r>
              <a:rPr lang="en-US" dirty="0"/>
              <a:t>Now we are going to walkthrough a data analysis challenge together:</a:t>
            </a:r>
          </a:p>
          <a:p>
            <a:pPr lvl="1" algn="just"/>
            <a:r>
              <a:rPr lang="en-US" dirty="0"/>
              <a:t>All the files you need can be found on GitHub - </a:t>
            </a:r>
            <a:r>
              <a:rPr lang="en-US" u="sng" dirty="0">
                <a:hlinkClick r:id="rId2"/>
              </a:rPr>
              <a:t>https://github.com/danczakre/ICRTutorial</a:t>
            </a:r>
            <a:r>
              <a:rPr lang="en-US" dirty="0"/>
              <a:t> </a:t>
            </a:r>
          </a:p>
          <a:p>
            <a:pPr lvl="1" algn="just"/>
            <a:r>
              <a:rPr lang="en-US" dirty="0"/>
              <a:t>There are a couple </a:t>
            </a:r>
            <a:r>
              <a:rPr lang="en-US" b="1" dirty="0"/>
              <a:t>preliminary steps </a:t>
            </a:r>
            <a:r>
              <a:rPr lang="en-US" dirty="0"/>
              <a:t>before we can start which are outlined in the walkthrough document on GitHub</a:t>
            </a:r>
          </a:p>
          <a:p>
            <a:pPr algn="just"/>
            <a:r>
              <a:rPr lang="en-US" dirty="0"/>
              <a:t>Goal for today: Perform pre-processing on a report generated by </a:t>
            </a:r>
            <a:r>
              <a:rPr lang="en-US" dirty="0" err="1"/>
              <a:t>Formularity</a:t>
            </a:r>
            <a:r>
              <a:rPr lang="en-US" dirty="0"/>
              <a:t>, then produce and interpret some figures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BC2807-370C-6D41-8206-754CD2EAB70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9334273" y="1509934"/>
            <a:ext cx="1968500" cy="1016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33775-0D66-514C-878C-D1B5443C8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75" y="1509934"/>
            <a:ext cx="1650202" cy="123765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28C02F1-5249-DD4E-8BEC-AA9FB6B51A03}"/>
              </a:ext>
            </a:extLst>
          </p:cNvPr>
          <p:cNvSpPr/>
          <p:nvPr/>
        </p:nvSpPr>
        <p:spPr>
          <a:xfrm>
            <a:off x="8685459" y="1913019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159303D-D36B-EA4A-B3F5-3A8B65EBBE70}"/>
              </a:ext>
            </a:extLst>
          </p:cNvPr>
          <p:cNvSpPr/>
          <p:nvPr/>
        </p:nvSpPr>
        <p:spPr>
          <a:xfrm rot="5400000">
            <a:off x="10083906" y="3021637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186B9-8558-E148-B44F-764AA32681F8}"/>
              </a:ext>
            </a:extLst>
          </p:cNvPr>
          <p:cNvSpPr txBox="1"/>
          <p:nvPr/>
        </p:nvSpPr>
        <p:spPr>
          <a:xfrm>
            <a:off x="6658701" y="271280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Sample 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D735F-81D2-734D-8906-F1C8738569AA}"/>
              </a:ext>
            </a:extLst>
          </p:cNvPr>
          <p:cNvSpPr txBox="1"/>
          <p:nvPr/>
        </p:nvSpPr>
        <p:spPr>
          <a:xfrm>
            <a:off x="9161796" y="265230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Run samples on ICR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30ABD1-1D48-C446-B9F6-BBA78A5E64B9}"/>
              </a:ext>
            </a:extLst>
          </p:cNvPr>
          <p:cNvSpPr txBox="1"/>
          <p:nvPr/>
        </p:nvSpPr>
        <p:spPr>
          <a:xfrm>
            <a:off x="9226151" y="4236731"/>
            <a:ext cx="218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preprocessing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ECBD5C-DC55-934A-AC49-EA1704A2B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151" y="3580816"/>
            <a:ext cx="2184742" cy="651751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26835DB-DE59-4A49-B84A-D7BF2CE1B7AA}"/>
              </a:ext>
            </a:extLst>
          </p:cNvPr>
          <p:cNvSpPr/>
          <p:nvPr/>
        </p:nvSpPr>
        <p:spPr>
          <a:xfrm rot="10800000">
            <a:off x="8685459" y="3672075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2C3D0E-AEFF-C94C-A833-51C2C60868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076" b="29281"/>
          <a:stretch/>
        </p:blipFill>
        <p:spPr>
          <a:xfrm>
            <a:off x="6844116" y="3552495"/>
            <a:ext cx="1673317" cy="6800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E60FAB6-681D-ED45-AE86-158329F05EFA}"/>
              </a:ext>
            </a:extLst>
          </p:cNvPr>
          <p:cNvSpPr txBox="1"/>
          <p:nvPr/>
        </p:nvSpPr>
        <p:spPr>
          <a:xfrm>
            <a:off x="6588403" y="4232567"/>
            <a:ext cx="218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CE4B6E9-BCA3-C542-9205-11752D8718B6}"/>
              </a:ext>
            </a:extLst>
          </p:cNvPr>
          <p:cNvSpPr/>
          <p:nvPr/>
        </p:nvSpPr>
        <p:spPr>
          <a:xfrm rot="5400000">
            <a:off x="7446158" y="4601899"/>
            <a:ext cx="469232" cy="4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1ECECD-D19B-EF4D-A7E1-B89E2B8A4F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219" b="22785"/>
          <a:stretch/>
        </p:blipFill>
        <p:spPr>
          <a:xfrm>
            <a:off x="6437470" y="5113777"/>
            <a:ext cx="4965209" cy="9079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BB955E-F440-F740-8A86-B01091206C80}"/>
              </a:ext>
            </a:extLst>
          </p:cNvPr>
          <p:cNvSpPr txBox="1"/>
          <p:nvPr/>
        </p:nvSpPr>
        <p:spPr>
          <a:xfrm>
            <a:off x="7872351" y="602168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interpretation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D47A11F-907D-0F4F-AF71-1488993B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5EEB2-EA2B-CB4E-86A8-9B98AC9F5DC9}"/>
              </a:ext>
            </a:extLst>
          </p:cNvPr>
          <p:cNvSpPr/>
          <p:nvPr/>
        </p:nvSpPr>
        <p:spPr>
          <a:xfrm>
            <a:off x="6449046" y="3552495"/>
            <a:ext cx="4999616" cy="28385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03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49F379-FF7C-0F47-A96A-ECBEEF04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08" y="1847179"/>
            <a:ext cx="7930965" cy="4556492"/>
          </a:xfrm>
          <a:prstGeom prst="rect">
            <a:avLst/>
          </a:prstGeom>
        </p:spPr>
      </p:pic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6BDB5FA8-674A-1A47-9B29-BEB89A35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29" y="1847180"/>
            <a:ext cx="7955345" cy="4629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2CC91-2CB6-AD47-9BA0-643B4682A36A}"/>
              </a:ext>
            </a:extLst>
          </p:cNvPr>
          <p:cNvSpPr/>
          <p:nvPr/>
        </p:nvSpPr>
        <p:spPr>
          <a:xfrm>
            <a:off x="7750651" y="2486135"/>
            <a:ext cx="866067" cy="40283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5A39F-CD81-6949-9BDA-B7289D485818}"/>
              </a:ext>
            </a:extLst>
          </p:cNvPr>
          <p:cNvCxnSpPr/>
          <p:nvPr/>
        </p:nvCxnSpPr>
        <p:spPr>
          <a:xfrm flipH="1">
            <a:off x="8731018" y="2684499"/>
            <a:ext cx="847725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5D59F5-37D9-CC4A-9240-CD72F8BAE711}"/>
              </a:ext>
            </a:extLst>
          </p:cNvPr>
          <p:cNvSpPr txBox="1"/>
          <p:nvPr/>
        </p:nvSpPr>
        <p:spPr>
          <a:xfrm>
            <a:off x="9578743" y="2262530"/>
            <a:ext cx="2156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Pressing the “Source” button will run the entire script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688125" y="4536921"/>
            <a:ext cx="555383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9241957" y="3618023"/>
            <a:ext cx="2492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You should see a pop-up asking you to select the directory containing the Report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0E6C4-A432-D74C-AD08-E7D427358D51}"/>
              </a:ext>
            </a:extLst>
          </p:cNvPr>
          <p:cNvSpPr txBox="1"/>
          <p:nvPr/>
        </p:nvSpPr>
        <p:spPr>
          <a:xfrm>
            <a:off x="8962874" y="4996992"/>
            <a:ext cx="2771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This script will generate two files, a Data and Mol file.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Removes peaks with an isotopic signature, and filters based upon a mass range of 200-900 m/z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B527DC-7E78-694E-84B5-D8E81D0FB777}"/>
              </a:ext>
            </a:extLst>
          </p:cNvPr>
          <p:cNvSpPr txBox="1">
            <a:spLocks/>
          </p:cNvSpPr>
          <p:nvPr/>
        </p:nvSpPr>
        <p:spPr>
          <a:xfrm>
            <a:off x="1007531" y="1218953"/>
            <a:ext cx="10727269" cy="62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This is a quick view of the </a:t>
            </a:r>
            <a:r>
              <a:rPr lang="en-US" u="sng" dirty="0" err="1"/>
              <a:t>FTMS_Analysis.R</a:t>
            </a:r>
            <a:r>
              <a:rPr lang="en-US" u="sng" dirty="0"/>
              <a:t> </a:t>
            </a:r>
            <a:r>
              <a:rPr lang="en-US" dirty="0"/>
              <a:t>which utilizes the </a:t>
            </a:r>
            <a:r>
              <a:rPr lang="en-US" b="1" dirty="0" err="1"/>
              <a:t>ftmsRanalysis</a:t>
            </a:r>
            <a:r>
              <a:rPr lang="en-US" dirty="0"/>
              <a:t> package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74280"/>
            <a:ext cx="1530927" cy="365125"/>
          </a:xfrm>
        </p:spPr>
        <p:txBody>
          <a:bodyPr/>
          <a:lstStyle/>
          <a:p>
            <a:fld id="{7ED45F2B-B695-D445-BB44-C47633EFD05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6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E250-5333-CB40-AEDB-B4418CBE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(and basic) introduction to FTICR-MS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E982C-A497-7D45-A3FF-D2A868BEC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278233"/>
            <a:ext cx="5317068" cy="515810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FTICR-MS stands for </a:t>
            </a:r>
            <a:r>
              <a:rPr lang="en-US" b="1" dirty="0"/>
              <a:t>Fourier Transform Ion Cyclotron Resonance Mass Spectrometry</a:t>
            </a:r>
          </a:p>
          <a:p>
            <a:pPr algn="just"/>
            <a:r>
              <a:rPr lang="en-US" dirty="0"/>
              <a:t>The machine operates by:</a:t>
            </a:r>
          </a:p>
          <a:p>
            <a:pPr lvl="1" algn="just"/>
            <a:r>
              <a:rPr lang="en-US" dirty="0"/>
              <a:t>Trapping ions in a magnetic field</a:t>
            </a:r>
          </a:p>
          <a:p>
            <a:pPr lvl="1" algn="just"/>
            <a:r>
              <a:rPr lang="en-US" dirty="0"/>
              <a:t>Exciting ions with a range of pulses so that they orbit within the field, causing oscillations</a:t>
            </a:r>
          </a:p>
          <a:p>
            <a:pPr lvl="1" algn="just"/>
            <a:r>
              <a:rPr lang="en-US" dirty="0"/>
              <a:t>Measuring the oscillating signal over time</a:t>
            </a:r>
          </a:p>
          <a:p>
            <a:pPr lvl="1" algn="just"/>
            <a:r>
              <a:rPr lang="en-US" dirty="0"/>
              <a:t>Converting the signal into </a:t>
            </a:r>
            <a:r>
              <a:rPr lang="en-US" i="1" dirty="0"/>
              <a:t>m/z</a:t>
            </a:r>
            <a:r>
              <a:rPr lang="en-US" dirty="0"/>
              <a:t> values using a Fourier transformation</a:t>
            </a:r>
          </a:p>
          <a:p>
            <a:pPr algn="just"/>
            <a:r>
              <a:rPr lang="en-US" dirty="0"/>
              <a:t>Samples must be ionized first – we typically use ”</a:t>
            </a:r>
            <a:r>
              <a:rPr lang="en-US" i="1" dirty="0"/>
              <a:t>electron spray ionization in negative mode</a:t>
            </a:r>
            <a:r>
              <a:rPr lang="en-US" dirty="0"/>
              <a:t>” or </a:t>
            </a:r>
            <a:r>
              <a:rPr lang="en-US" b="1" dirty="0"/>
              <a:t>ESI-</a:t>
            </a:r>
          </a:p>
          <a:p>
            <a:pPr lvl="1" algn="just"/>
            <a:r>
              <a:rPr lang="en-US" dirty="0"/>
              <a:t>There are other ionizations (i.e., MALDI) and modes (i.e., positive) that could yield different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018BBC-CDB0-B146-9D97-C52C685BBA8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990" y="1972746"/>
            <a:ext cx="4756307" cy="31737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C2BECA-BF52-8A48-80F8-1959E40C7F35}"/>
              </a:ext>
            </a:extLst>
          </p:cNvPr>
          <p:cNvSpPr txBox="1"/>
          <p:nvPr/>
        </p:nvSpPr>
        <p:spPr>
          <a:xfrm>
            <a:off x="7874139" y="5174513"/>
            <a:ext cx="26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21T FTICR-MS at EMSL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8F1527-10A4-3541-90E5-78A9E401AF64}"/>
              </a:ext>
            </a:extLst>
          </p:cNvPr>
          <p:cNvSpPr txBox="1"/>
          <p:nvPr/>
        </p:nvSpPr>
        <p:spPr>
          <a:xfrm>
            <a:off x="3861906" y="6436341"/>
            <a:ext cx="492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DISCLAIMER: This is not my area of expertise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6FB05-BB58-8745-96B8-D0FAB343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10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F7FD4-79BD-354A-9180-D56435FE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2" y="236993"/>
            <a:ext cx="10237369" cy="1041240"/>
          </a:xfrm>
        </p:spPr>
        <p:txBody>
          <a:bodyPr>
            <a:normAutofit/>
          </a:bodyPr>
          <a:lstStyle/>
          <a:p>
            <a:r>
              <a:rPr lang="en-US" dirty="0"/>
              <a:t>Overview of data analytics</a:t>
            </a:r>
          </a:p>
        </p:txBody>
      </p:sp>
      <p:pic>
        <p:nvPicPr>
          <p:cNvPr id="6" name="Content Placeholder 5" descr="Paper">
            <a:extLst>
              <a:ext uri="{FF2B5EF4-FFF2-40B4-BE49-F238E27FC236}">
                <a16:creationId xmlns:a16="http://schemas.microsoft.com/office/drawing/2014/main" id="{5E97FF37-7BD9-D841-82A5-70F50460A2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218" y="1519426"/>
            <a:ext cx="1272381" cy="127238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D6AFE-1353-9C49-A33E-0DB5674C627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61535" y="1278233"/>
            <a:ext cx="4983366" cy="494373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Two files should have been generated:</a:t>
            </a:r>
          </a:p>
          <a:p>
            <a:pPr lvl="1" algn="just"/>
            <a:r>
              <a:rPr lang="en-US" dirty="0"/>
              <a:t>The </a:t>
            </a:r>
            <a:r>
              <a:rPr lang="en-US" i="1" dirty="0"/>
              <a:t>Data</a:t>
            </a:r>
            <a:r>
              <a:rPr lang="en-US" dirty="0"/>
              <a:t> file contains the compound-by-site information</a:t>
            </a:r>
          </a:p>
          <a:p>
            <a:pPr lvl="1" algn="just"/>
            <a:r>
              <a:rPr lang="en-US" dirty="0"/>
              <a:t>The </a:t>
            </a:r>
            <a:r>
              <a:rPr lang="en-US" i="1" dirty="0"/>
              <a:t>Mol</a:t>
            </a:r>
            <a:r>
              <a:rPr lang="en-US" dirty="0"/>
              <a:t> file contains molecular information (i.e., stoichiometry, NOSC)</a:t>
            </a:r>
          </a:p>
          <a:p>
            <a:pPr algn="just"/>
            <a:r>
              <a:rPr lang="en-US" dirty="0"/>
              <a:t>These two files can now be used in many different analyses</a:t>
            </a:r>
          </a:p>
          <a:p>
            <a:pPr lvl="1" algn="just"/>
            <a:r>
              <a:rPr lang="en-US" dirty="0"/>
              <a:t>What types of carbon are present and do they change through space/time?</a:t>
            </a:r>
          </a:p>
          <a:p>
            <a:pPr lvl="1" algn="just"/>
            <a:r>
              <a:rPr lang="en-US" dirty="0"/>
              <a:t>Are the profiles similar or distinct to each other?</a:t>
            </a:r>
          </a:p>
          <a:p>
            <a:pPr lvl="1" algn="just"/>
            <a:r>
              <a:rPr lang="en-US" dirty="0"/>
              <a:t>When and where is carbon more thermodynamically available?</a:t>
            </a:r>
          </a:p>
          <a:p>
            <a:pPr algn="just"/>
            <a:r>
              <a:rPr lang="en-US" dirty="0"/>
              <a:t>We will walk through two specific analyses, transformations and carbon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F0024-CF20-3649-80E7-A076DB8B915D}"/>
              </a:ext>
            </a:extLst>
          </p:cNvPr>
          <p:cNvSpPr txBox="1"/>
          <p:nvPr/>
        </p:nvSpPr>
        <p:spPr>
          <a:xfrm>
            <a:off x="1161419" y="195785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B85D4B-A2FC-2E49-9767-7FD5C4222498}"/>
              </a:ext>
            </a:extLst>
          </p:cNvPr>
          <p:cNvSpPr/>
          <p:nvPr/>
        </p:nvSpPr>
        <p:spPr>
          <a:xfrm>
            <a:off x="1421537" y="2286924"/>
            <a:ext cx="75247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5" descr="Paper">
            <a:extLst>
              <a:ext uri="{FF2B5EF4-FFF2-40B4-BE49-F238E27FC236}">
                <a16:creationId xmlns:a16="http://schemas.microsoft.com/office/drawing/2014/main" id="{4D602EB4-97BF-7C46-8B46-4BB6415C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9" y="2156619"/>
            <a:ext cx="1272381" cy="1272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929A23-00E1-0C47-89DA-D3D97A625B03}"/>
              </a:ext>
            </a:extLst>
          </p:cNvPr>
          <p:cNvSpPr txBox="1"/>
          <p:nvPr/>
        </p:nvSpPr>
        <p:spPr>
          <a:xfrm>
            <a:off x="1519327" y="259266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F97A5FA-D962-F244-A310-6754A69D9DDF}"/>
              </a:ext>
            </a:extLst>
          </p:cNvPr>
          <p:cNvSpPr/>
          <p:nvPr/>
        </p:nvSpPr>
        <p:spPr>
          <a:xfrm rot="20617283">
            <a:off x="2297865" y="1932420"/>
            <a:ext cx="942975" cy="490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284C8AF-C4A6-EA4A-9CA2-A44279E381D1}"/>
              </a:ext>
            </a:extLst>
          </p:cNvPr>
          <p:cNvSpPr/>
          <p:nvPr/>
        </p:nvSpPr>
        <p:spPr>
          <a:xfrm rot="1826785">
            <a:off x="2222817" y="3319835"/>
            <a:ext cx="1093070" cy="490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C8D17BD-37A4-C945-828E-4DC58800136C}"/>
              </a:ext>
            </a:extLst>
          </p:cNvPr>
          <p:cNvSpPr/>
          <p:nvPr/>
        </p:nvSpPr>
        <p:spPr>
          <a:xfrm rot="5400000">
            <a:off x="1216854" y="3549846"/>
            <a:ext cx="638624" cy="490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FF016B-210B-1B4F-AA8C-2E84536B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842" y="2999004"/>
            <a:ext cx="2540861" cy="20098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5A0C39-C188-CD4F-BD08-F21AC5C49A8D}"/>
              </a:ext>
            </a:extLst>
          </p:cNvPr>
          <p:cNvSpPr txBox="1"/>
          <p:nvPr/>
        </p:nvSpPr>
        <p:spPr>
          <a:xfrm>
            <a:off x="3421842" y="5008865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 Analysis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5350B66-EF9E-1A4F-BE76-A1E73F20E1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93" r="13059"/>
          <a:stretch/>
        </p:blipFill>
        <p:spPr>
          <a:xfrm>
            <a:off x="908683" y="4262593"/>
            <a:ext cx="2078191" cy="20202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0C801E-E0E8-2840-8184-B34A7FC43140}"/>
              </a:ext>
            </a:extLst>
          </p:cNvPr>
          <p:cNvSpPr txBox="1"/>
          <p:nvPr/>
        </p:nvSpPr>
        <p:spPr>
          <a:xfrm>
            <a:off x="832645" y="6264831"/>
            <a:ext cx="235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Multivariate Analyses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BFF6E5-DB9B-044B-8736-9FEFAA3A2B6C}"/>
              </a:ext>
            </a:extLst>
          </p:cNvPr>
          <p:cNvSpPr txBox="1"/>
          <p:nvPr/>
        </p:nvSpPr>
        <p:spPr>
          <a:xfrm>
            <a:off x="3763825" y="215812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Thermodynamics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7D142EA-610A-1144-814C-3F98310A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78B22-A19E-8344-A400-5F94A861C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0532"/>
          <a:stretch/>
        </p:blipFill>
        <p:spPr>
          <a:xfrm>
            <a:off x="3296391" y="1571434"/>
            <a:ext cx="2889250" cy="54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58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0681B1E-1B05-E249-851F-071BCF3C55BC}"/>
              </a:ext>
            </a:extLst>
          </p:cNvPr>
          <p:cNvSpPr txBox="1">
            <a:spLocks/>
          </p:cNvSpPr>
          <p:nvPr/>
        </p:nvSpPr>
        <p:spPr>
          <a:xfrm>
            <a:off x="1007530" y="1514854"/>
            <a:ext cx="4983366" cy="446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ultrahigh-resolution mass accuracy of FTICR data enables us to perform a “transformation analysis”</a:t>
            </a:r>
          </a:p>
          <a:p>
            <a:pPr lvl="1" algn="just"/>
            <a:r>
              <a:rPr lang="en-US" dirty="0"/>
              <a:t>By calculating the mass difference between compounds, we can assign biochemical transformations according to a database of known transformations with exact masses</a:t>
            </a:r>
          </a:p>
          <a:p>
            <a:pPr algn="just"/>
            <a:r>
              <a:rPr lang="en-US" dirty="0"/>
              <a:t>More importantly, these transformations can be used to construct a transformation network</a:t>
            </a:r>
          </a:p>
          <a:p>
            <a:pPr lvl="1" algn="just"/>
            <a:r>
              <a:rPr lang="en-US" dirty="0"/>
              <a:t>We will not be covering this in detail, but differences in networks might be indicate differing biochemical capabilities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8A1F6-AE0B-B346-B6F5-766FF2E2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2" y="236993"/>
            <a:ext cx="10237369" cy="1041240"/>
          </a:xfrm>
        </p:spPr>
        <p:txBody>
          <a:bodyPr/>
          <a:lstStyle/>
          <a:p>
            <a:r>
              <a:rPr lang="en-US" dirty="0"/>
              <a:t>The transformation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FBE123-F3EE-5F41-BBC3-B6719DE1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31</a:t>
            </a:fld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0E5A29-2E43-BC49-8394-ECD494A8FF34}"/>
              </a:ext>
            </a:extLst>
          </p:cNvPr>
          <p:cNvGrpSpPr/>
          <p:nvPr/>
        </p:nvGrpSpPr>
        <p:grpSpPr>
          <a:xfrm>
            <a:off x="6994692" y="1240094"/>
            <a:ext cx="3699519" cy="2911008"/>
            <a:chOff x="6994692" y="1282134"/>
            <a:chExt cx="3699519" cy="291100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DD415C1-4934-0045-88F7-C59997424A9A}"/>
                </a:ext>
              </a:extLst>
            </p:cNvPr>
            <p:cNvGrpSpPr/>
            <p:nvPr/>
          </p:nvGrpSpPr>
          <p:grpSpPr>
            <a:xfrm>
              <a:off x="6994692" y="1756598"/>
              <a:ext cx="3699519" cy="1419215"/>
              <a:chOff x="6919743" y="1155809"/>
              <a:chExt cx="3699519" cy="141921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3AF3EC-1FA3-5C48-B11D-2A9C23E00C58}"/>
                  </a:ext>
                </a:extLst>
              </p:cNvPr>
              <p:cNvSpPr/>
              <p:nvPr/>
            </p:nvSpPr>
            <p:spPr>
              <a:xfrm>
                <a:off x="7487962" y="1503164"/>
                <a:ext cx="548640" cy="5486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8AC8D9-9533-9C44-8D53-18A62CD28E44}"/>
                  </a:ext>
                </a:extLst>
              </p:cNvPr>
              <p:cNvSpPr txBox="1"/>
              <p:nvPr/>
            </p:nvSpPr>
            <p:spPr>
              <a:xfrm>
                <a:off x="6919743" y="2051804"/>
                <a:ext cx="1685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Compound 1</a:t>
                </a:r>
              </a:p>
              <a:p>
                <a:pPr algn="ctr"/>
                <a:r>
                  <a:rPr lang="en-US" sz="1400" dirty="0"/>
                  <a:t>(541.1563282 m/z)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472A3CB-0D7C-784F-A51B-7782FD81A01C}"/>
                  </a:ext>
                </a:extLst>
              </p:cNvPr>
              <p:cNvSpPr/>
              <p:nvPr/>
            </p:nvSpPr>
            <p:spPr>
              <a:xfrm>
                <a:off x="9502404" y="1503164"/>
                <a:ext cx="548640" cy="54864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0727FC-8C0A-AD45-8AE1-F64476DC5454}"/>
                  </a:ext>
                </a:extLst>
              </p:cNvPr>
              <p:cNvSpPr txBox="1"/>
              <p:nvPr/>
            </p:nvSpPr>
            <p:spPr>
              <a:xfrm>
                <a:off x="8934185" y="2051804"/>
                <a:ext cx="1685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Compound 2</a:t>
                </a:r>
              </a:p>
              <a:p>
                <a:pPr algn="ctr"/>
                <a:r>
                  <a:rPr lang="en-US" sz="1400" dirty="0"/>
                  <a:t>(385.0552115 m/z)</a:t>
                </a:r>
              </a:p>
            </p:txBody>
          </p:sp>
          <p:sp>
            <p:nvSpPr>
              <p:cNvPr id="11" name="Left-Right Arrow 10">
                <a:extLst>
                  <a:ext uri="{FF2B5EF4-FFF2-40B4-BE49-F238E27FC236}">
                    <a16:creationId xmlns:a16="http://schemas.microsoft.com/office/drawing/2014/main" id="{4DAC08D4-1B09-CB42-B51B-20A38CB6D459}"/>
                  </a:ext>
                </a:extLst>
              </p:cNvPr>
              <p:cNvSpPr/>
              <p:nvPr/>
            </p:nvSpPr>
            <p:spPr>
              <a:xfrm>
                <a:off x="8149361" y="1661300"/>
                <a:ext cx="1281953" cy="232367"/>
              </a:xfrm>
              <a:prstGeom prst="left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F9BDC6-3042-F24F-91AE-0DF5C78ADCB5}"/>
                  </a:ext>
                </a:extLst>
              </p:cNvPr>
              <p:cNvSpPr txBox="1"/>
              <p:nvPr/>
            </p:nvSpPr>
            <p:spPr>
              <a:xfrm>
                <a:off x="7947798" y="1155809"/>
                <a:ext cx="16850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Difference of ~156.1011167 m/z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D854CD6-A401-7342-AE57-67694C6EBAED}"/>
                </a:ext>
              </a:extLst>
            </p:cNvPr>
            <p:cNvGrpSpPr/>
            <p:nvPr/>
          </p:nvGrpSpPr>
          <p:grpSpPr>
            <a:xfrm>
              <a:off x="7012244" y="3310242"/>
              <a:ext cx="3664415" cy="876130"/>
              <a:chOff x="6888738" y="2951503"/>
              <a:chExt cx="3664415" cy="876130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E1E52A9-424D-A44D-8817-D61BAE1F9DD9}"/>
                  </a:ext>
                </a:extLst>
              </p:cNvPr>
              <p:cNvSpPr txBox="1"/>
              <p:nvPr/>
            </p:nvSpPr>
            <p:spPr>
              <a:xfrm>
                <a:off x="6888738" y="3229127"/>
                <a:ext cx="16850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~156.1011167 m/z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1337AF0-40CD-414F-B6C7-4B56CF5F85B7}"/>
                  </a:ext>
                </a:extLst>
              </p:cNvPr>
              <p:cNvSpPr txBox="1"/>
              <p:nvPr/>
            </p:nvSpPr>
            <p:spPr>
              <a:xfrm>
                <a:off x="8471409" y="3199098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=</a:t>
                </a: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B1D5C70-CEEA-D744-A260-F5934BB49A94}"/>
                  </a:ext>
                </a:extLst>
              </p:cNvPr>
              <p:cNvGrpSpPr/>
              <p:nvPr/>
            </p:nvGrpSpPr>
            <p:grpSpPr>
              <a:xfrm>
                <a:off x="8735413" y="2951503"/>
                <a:ext cx="1817740" cy="876130"/>
                <a:chOff x="8747464" y="2683086"/>
                <a:chExt cx="1817740" cy="876130"/>
              </a:xfrm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8734ECB-C6AF-774C-A805-F32582EB76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47464" y="2683086"/>
                  <a:ext cx="1817740" cy="656801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7A93927-0C59-4540-99EF-028B34A7EAF8}"/>
                    </a:ext>
                  </a:extLst>
                </p:cNvPr>
                <p:cNvSpPr txBox="1"/>
                <p:nvPr/>
              </p:nvSpPr>
              <p:spPr>
                <a:xfrm>
                  <a:off x="9235385" y="3251439"/>
                  <a:ext cx="84189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Arginine</a:t>
                  </a:r>
                </a:p>
              </p:txBody>
            </p:sp>
          </p:grp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A95CB1-8837-6D4A-9933-86D6EE25FC54}"/>
                </a:ext>
              </a:extLst>
            </p:cNvPr>
            <p:cNvSpPr/>
            <p:nvPr/>
          </p:nvSpPr>
          <p:spPr>
            <a:xfrm>
              <a:off x="7027746" y="1282134"/>
              <a:ext cx="3633410" cy="29110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F40C625-BF53-1242-9486-E37A52D1FEE7}"/>
                </a:ext>
              </a:extLst>
            </p:cNvPr>
            <p:cNvSpPr txBox="1"/>
            <p:nvPr/>
          </p:nvSpPr>
          <p:spPr>
            <a:xfrm>
              <a:off x="7193999" y="1334528"/>
              <a:ext cx="3300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Example of a transformation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68231AE-A113-EF45-BF98-39FEBDFEE44C}"/>
              </a:ext>
            </a:extLst>
          </p:cNvPr>
          <p:cNvGrpSpPr/>
          <p:nvPr/>
        </p:nvGrpSpPr>
        <p:grpSpPr>
          <a:xfrm>
            <a:off x="7424799" y="4285531"/>
            <a:ext cx="2839303" cy="2177013"/>
            <a:chOff x="7424799" y="4291019"/>
            <a:chExt cx="2839303" cy="217701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53CC031-2108-1B47-A740-711EF30D49A2}"/>
                </a:ext>
              </a:extLst>
            </p:cNvPr>
            <p:cNvGrpSpPr/>
            <p:nvPr/>
          </p:nvGrpSpPr>
          <p:grpSpPr>
            <a:xfrm>
              <a:off x="7533296" y="4371265"/>
              <a:ext cx="2622309" cy="1678626"/>
              <a:chOff x="7174927" y="3942847"/>
              <a:chExt cx="2622309" cy="167862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D5CC8E6-7B56-094C-8194-2D35B0D66FF2}"/>
                  </a:ext>
                </a:extLst>
              </p:cNvPr>
              <p:cNvSpPr/>
              <p:nvPr/>
            </p:nvSpPr>
            <p:spPr>
              <a:xfrm>
                <a:off x="7174927" y="4668603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0DC7A37-6FC5-D542-8FB4-C2007E07E94F}"/>
                  </a:ext>
                </a:extLst>
              </p:cNvPr>
              <p:cNvSpPr/>
              <p:nvPr/>
            </p:nvSpPr>
            <p:spPr>
              <a:xfrm>
                <a:off x="7777155" y="4668603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C1A1E37-3857-3744-8EA3-E2D1D8CC753E}"/>
                  </a:ext>
                </a:extLst>
              </p:cNvPr>
              <p:cNvSpPr/>
              <p:nvPr/>
            </p:nvSpPr>
            <p:spPr>
              <a:xfrm rot="5400000">
                <a:off x="7777155" y="5266468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D8BDC11-BBB5-514F-95BE-B1F37B6E8DA8}"/>
                  </a:ext>
                </a:extLst>
              </p:cNvPr>
              <p:cNvSpPr/>
              <p:nvPr/>
            </p:nvSpPr>
            <p:spPr>
              <a:xfrm rot="5400000">
                <a:off x="7174927" y="5270831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8C9A4D-BE5B-E840-B8C1-1BBC875EDF79}"/>
                  </a:ext>
                </a:extLst>
              </p:cNvPr>
              <p:cNvSpPr/>
              <p:nvPr/>
            </p:nvSpPr>
            <p:spPr>
              <a:xfrm>
                <a:off x="8379383" y="4066375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398E1CD-EE9B-B948-AA28-47A5C9028329}"/>
                  </a:ext>
                </a:extLst>
              </p:cNvPr>
              <p:cNvSpPr/>
              <p:nvPr/>
            </p:nvSpPr>
            <p:spPr>
              <a:xfrm rot="5400000">
                <a:off x="7777155" y="4668603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FE7A805-D2C3-5D46-AFB9-5000DEF072DC}"/>
                  </a:ext>
                </a:extLst>
              </p:cNvPr>
              <p:cNvSpPr/>
              <p:nvPr/>
            </p:nvSpPr>
            <p:spPr>
              <a:xfrm rot="5400000">
                <a:off x="8379383" y="4969717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E6D5A0A-B786-5A44-884E-952FEFFBA9EB}"/>
                  </a:ext>
                </a:extLst>
              </p:cNvPr>
              <p:cNvSpPr/>
              <p:nvPr/>
            </p:nvSpPr>
            <p:spPr>
              <a:xfrm rot="5400000">
                <a:off x="7454479" y="4066375"/>
                <a:ext cx="274320" cy="27432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8CC8395-5DC6-9D4F-94B7-0423931D66E4}"/>
                  </a:ext>
                </a:extLst>
              </p:cNvPr>
              <p:cNvCxnSpPr>
                <a:stCxn id="21" idx="0"/>
                <a:endCxn id="20" idx="4"/>
              </p:cNvCxnSpPr>
              <p:nvPr/>
            </p:nvCxnSpPr>
            <p:spPr>
              <a:xfrm flipV="1">
                <a:off x="7449247" y="5403628"/>
                <a:ext cx="327908" cy="4363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65E8057-CC7B-3946-BE65-882C44648CEF}"/>
                  </a:ext>
                </a:extLst>
              </p:cNvPr>
              <p:cNvCxnSpPr>
                <a:cxnSpLocks/>
                <a:stCxn id="21" idx="2"/>
                <a:endCxn id="15" idx="4"/>
              </p:cNvCxnSpPr>
              <p:nvPr/>
            </p:nvCxnSpPr>
            <p:spPr>
              <a:xfrm flipV="1">
                <a:off x="7312087" y="4942923"/>
                <a:ext cx="0" cy="32790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10B4E8-F544-7848-9E21-BA8959F8F8AB}"/>
                  </a:ext>
                </a:extLst>
              </p:cNvPr>
              <p:cNvCxnSpPr>
                <a:cxnSpLocks/>
                <a:stCxn id="26" idx="5"/>
                <a:endCxn id="21" idx="1"/>
              </p:cNvCxnSpPr>
              <p:nvPr/>
            </p:nvCxnSpPr>
            <p:spPr>
              <a:xfrm flipH="1">
                <a:off x="7409074" y="4902750"/>
                <a:ext cx="408254" cy="40825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FB5952-CBDA-C44F-AED2-C0EBB0F3700B}"/>
                  </a:ext>
                </a:extLst>
              </p:cNvPr>
              <p:cNvCxnSpPr>
                <a:cxnSpLocks/>
                <a:stCxn id="24" idx="3"/>
                <a:endCxn id="26" idx="1"/>
              </p:cNvCxnSpPr>
              <p:nvPr/>
            </p:nvCxnSpPr>
            <p:spPr>
              <a:xfrm flipH="1">
                <a:off x="8011302" y="4300522"/>
                <a:ext cx="408254" cy="40825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FDCA135-726D-AC48-AC7E-DBA207A19429}"/>
                  </a:ext>
                </a:extLst>
              </p:cNvPr>
              <p:cNvCxnSpPr>
                <a:cxnSpLocks/>
                <a:stCxn id="15" idx="0"/>
                <a:endCxn id="28" idx="5"/>
              </p:cNvCxnSpPr>
              <p:nvPr/>
            </p:nvCxnSpPr>
            <p:spPr>
              <a:xfrm flipV="1">
                <a:off x="7312087" y="4300522"/>
                <a:ext cx="182565" cy="36808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4C29E3A-9B87-F34A-9892-A2D34421637B}"/>
                  </a:ext>
                </a:extLst>
              </p:cNvPr>
              <p:cNvCxnSpPr>
                <a:cxnSpLocks/>
                <a:stCxn id="26" idx="2"/>
                <a:endCxn id="28" idx="7"/>
              </p:cNvCxnSpPr>
              <p:nvPr/>
            </p:nvCxnSpPr>
            <p:spPr>
              <a:xfrm flipH="1" flipV="1">
                <a:off x="7688626" y="4300522"/>
                <a:ext cx="225689" cy="36808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1CC080E-4F40-1544-A343-D87B5700D20F}"/>
                  </a:ext>
                </a:extLst>
              </p:cNvPr>
              <p:cNvCxnSpPr>
                <a:cxnSpLocks/>
                <a:stCxn id="20" idx="0"/>
                <a:endCxn id="27" idx="4"/>
              </p:cNvCxnSpPr>
              <p:nvPr/>
            </p:nvCxnSpPr>
            <p:spPr>
              <a:xfrm flipV="1">
                <a:off x="8051475" y="5106877"/>
                <a:ext cx="327908" cy="29675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ED6A22E-27F1-ED4C-A4C7-F6D4F486F4D6}"/>
                  </a:ext>
                </a:extLst>
              </p:cNvPr>
              <p:cNvCxnSpPr>
                <a:cxnSpLocks/>
                <a:stCxn id="24" idx="4"/>
                <a:endCxn id="27" idx="2"/>
              </p:cNvCxnSpPr>
              <p:nvPr/>
            </p:nvCxnSpPr>
            <p:spPr>
              <a:xfrm>
                <a:off x="8516543" y="4340695"/>
                <a:ext cx="0" cy="62902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2DFE411-5303-D643-859E-9E28D7130913}"/>
                  </a:ext>
                </a:extLst>
              </p:cNvPr>
              <p:cNvSpPr/>
              <p:nvPr/>
            </p:nvSpPr>
            <p:spPr>
              <a:xfrm>
                <a:off x="8920688" y="4749288"/>
                <a:ext cx="274320" cy="274320"/>
              </a:xfrm>
              <a:prstGeom prst="ellipse">
                <a:avLst/>
              </a:prstGeom>
              <a:solidFill>
                <a:srgbClr val="5482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CA764FC-C1D4-6145-B8A7-5AFD7D30B63B}"/>
                  </a:ext>
                </a:extLst>
              </p:cNvPr>
              <p:cNvSpPr/>
              <p:nvPr/>
            </p:nvSpPr>
            <p:spPr>
              <a:xfrm rot="5400000">
                <a:off x="9522916" y="5347153"/>
                <a:ext cx="274320" cy="274320"/>
              </a:xfrm>
              <a:prstGeom prst="ellipse">
                <a:avLst/>
              </a:prstGeom>
              <a:solidFill>
                <a:srgbClr val="5482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D17E158-FDA1-494F-ACF8-FBEDA19E2FC6}"/>
                  </a:ext>
                </a:extLst>
              </p:cNvPr>
              <p:cNvSpPr/>
              <p:nvPr/>
            </p:nvSpPr>
            <p:spPr>
              <a:xfrm rot="5400000">
                <a:off x="9522916" y="4749288"/>
                <a:ext cx="274320" cy="274320"/>
              </a:xfrm>
              <a:prstGeom prst="ellipse">
                <a:avLst/>
              </a:prstGeom>
              <a:solidFill>
                <a:srgbClr val="5482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0584B2B-378A-B54E-A4AC-0041A9528E32}"/>
                  </a:ext>
                </a:extLst>
              </p:cNvPr>
              <p:cNvCxnSpPr>
                <a:cxnSpLocks/>
                <a:stCxn id="56" idx="5"/>
                <a:endCxn id="57" idx="3"/>
              </p:cNvCxnSpPr>
              <p:nvPr/>
            </p:nvCxnSpPr>
            <p:spPr>
              <a:xfrm>
                <a:off x="9154835" y="4983435"/>
                <a:ext cx="408254" cy="40389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D3AED50-E688-9F42-9EF0-F8BD0F65146E}"/>
                  </a:ext>
                </a:extLst>
              </p:cNvPr>
              <p:cNvCxnSpPr>
                <a:cxnSpLocks/>
                <a:stCxn id="58" idx="4"/>
                <a:endCxn id="56" idx="6"/>
              </p:cNvCxnSpPr>
              <p:nvPr/>
            </p:nvCxnSpPr>
            <p:spPr>
              <a:xfrm flipH="1">
                <a:off x="9195008" y="4886448"/>
                <a:ext cx="327908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CD50327-4B9A-A14F-A8FE-546BF3268010}"/>
                  </a:ext>
                </a:extLst>
              </p:cNvPr>
              <p:cNvCxnSpPr>
                <a:cxnSpLocks/>
                <a:stCxn id="57" idx="2"/>
                <a:endCxn id="58" idx="6"/>
              </p:cNvCxnSpPr>
              <p:nvPr/>
            </p:nvCxnSpPr>
            <p:spPr>
              <a:xfrm flipV="1">
                <a:off x="9660076" y="5023608"/>
                <a:ext cx="0" cy="32354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4DBF199-4F22-1643-8AD0-B58316FB253E}"/>
                  </a:ext>
                </a:extLst>
              </p:cNvPr>
              <p:cNvSpPr/>
              <p:nvPr/>
            </p:nvSpPr>
            <p:spPr>
              <a:xfrm>
                <a:off x="9519732" y="4294200"/>
                <a:ext cx="274320" cy="27432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CB68F88-9E8B-B14D-A583-2663B7270FB1}"/>
                  </a:ext>
                </a:extLst>
              </p:cNvPr>
              <p:cNvSpPr/>
              <p:nvPr/>
            </p:nvSpPr>
            <p:spPr>
              <a:xfrm>
                <a:off x="8918550" y="4294200"/>
                <a:ext cx="274320" cy="27432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BE3D7B6-D0F6-3E4B-B5E7-CD1875A94AED}"/>
                  </a:ext>
                </a:extLst>
              </p:cNvPr>
              <p:cNvSpPr/>
              <p:nvPr/>
            </p:nvSpPr>
            <p:spPr>
              <a:xfrm>
                <a:off x="9221802" y="3942847"/>
                <a:ext cx="274320" cy="27432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F2C66F-C6AB-4243-B52B-AAFE8CC837E5}"/>
                </a:ext>
              </a:extLst>
            </p:cNvPr>
            <p:cNvSpPr txBox="1"/>
            <p:nvPr/>
          </p:nvSpPr>
          <p:spPr>
            <a:xfrm>
              <a:off x="7424799" y="6098700"/>
              <a:ext cx="2839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Transformation Network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BB565A3-285C-3444-BEA3-5838A05670E7}"/>
                </a:ext>
              </a:extLst>
            </p:cNvPr>
            <p:cNvSpPr/>
            <p:nvPr/>
          </p:nvSpPr>
          <p:spPr>
            <a:xfrm>
              <a:off x="7424799" y="4291019"/>
              <a:ext cx="2839303" cy="21770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0497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FF75FC4-2E70-A84E-99B4-B4A52F29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0" y="1848382"/>
            <a:ext cx="7955345" cy="4629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transformation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741555" y="5184530"/>
            <a:ext cx="5375551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9204061" y="4378537"/>
            <a:ext cx="2492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You should see a pop-up asking you to select the directory containing the Data and Mol files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0E6C4-A432-D74C-AD08-E7D427358D51}"/>
              </a:ext>
            </a:extLst>
          </p:cNvPr>
          <p:cNvSpPr txBox="1"/>
          <p:nvPr/>
        </p:nvSpPr>
        <p:spPr>
          <a:xfrm>
            <a:off x="8962878" y="5707915"/>
            <a:ext cx="2771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This script will generate a trans.  profile, many pairwise trans. files, and two figures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B527DC-7E78-694E-84B5-D8E81D0FB777}"/>
              </a:ext>
            </a:extLst>
          </p:cNvPr>
          <p:cNvSpPr txBox="1">
            <a:spLocks/>
          </p:cNvSpPr>
          <p:nvPr/>
        </p:nvSpPr>
        <p:spPr>
          <a:xfrm>
            <a:off x="1007531" y="1218953"/>
            <a:ext cx="10727269" cy="62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This is a quick view of the </a:t>
            </a:r>
            <a:r>
              <a:rPr lang="en-US" u="sng" dirty="0" err="1"/>
              <a:t>Transformation_Analysis.R</a:t>
            </a:r>
            <a:r>
              <a:rPr lang="en-US" dirty="0"/>
              <a:t> script which will match mass differences to biochemical reactions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417AF-906B-F74B-BC8F-878E6E27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32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148F29-4A8F-FA49-A73A-01C9399DA99E}"/>
              </a:ext>
            </a:extLst>
          </p:cNvPr>
          <p:cNvSpPr/>
          <p:nvPr/>
        </p:nvSpPr>
        <p:spPr>
          <a:xfrm>
            <a:off x="7750651" y="2486135"/>
            <a:ext cx="866067" cy="40283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49584A-44E0-EB4A-9E23-E3D8B551DD87}"/>
              </a:ext>
            </a:extLst>
          </p:cNvPr>
          <p:cNvCxnSpPr/>
          <p:nvPr/>
        </p:nvCxnSpPr>
        <p:spPr>
          <a:xfrm flipH="1">
            <a:off x="8731018" y="2684499"/>
            <a:ext cx="847725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CD60CB-6162-DC41-ADE1-25CF82274D5D}"/>
              </a:ext>
            </a:extLst>
          </p:cNvPr>
          <p:cNvSpPr txBox="1"/>
          <p:nvPr/>
        </p:nvSpPr>
        <p:spPr>
          <a:xfrm>
            <a:off x="9578743" y="2262530"/>
            <a:ext cx="2156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Pressing the “Source” button will run the entire script</a:t>
            </a:r>
          </a:p>
        </p:txBody>
      </p:sp>
    </p:spTree>
    <p:extLst>
      <p:ext uri="{BB962C8B-B14F-4D97-AF65-F5344CB8AC3E}">
        <p14:creationId xmlns:p14="http://schemas.microsoft.com/office/powerpoint/2010/main" val="294723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4525CA5-2ED2-7B4B-B164-C9E39852655E}"/>
              </a:ext>
            </a:extLst>
          </p:cNvPr>
          <p:cNvSpPr txBox="1">
            <a:spLocks/>
          </p:cNvSpPr>
          <p:nvPr/>
        </p:nvSpPr>
        <p:spPr>
          <a:xfrm>
            <a:off x="6201104" y="1519427"/>
            <a:ext cx="5215188" cy="446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Using calculations from </a:t>
            </a:r>
            <a:r>
              <a:rPr lang="en-US" b="1" dirty="0"/>
              <a:t>Hyun </a:t>
            </a:r>
            <a:r>
              <a:rPr lang="en-US" b="1" dirty="0" err="1"/>
              <a:t>Seob</a:t>
            </a:r>
            <a:r>
              <a:rPr lang="en-US" b="1" dirty="0"/>
              <a:t> Sung</a:t>
            </a:r>
            <a:r>
              <a:rPr lang="en-US" dirty="0"/>
              <a:t>, we can measure </a:t>
            </a:r>
            <a:r>
              <a:rPr lang="en-US" i="1" dirty="0"/>
              <a:t>carbon use efficiency</a:t>
            </a:r>
          </a:p>
          <a:p>
            <a:pPr lvl="1" algn="just"/>
            <a:r>
              <a:rPr lang="en-US" dirty="0"/>
              <a:t>Using </a:t>
            </a:r>
            <a:r>
              <a:rPr lang="en-US" dirty="0">
                <a:solidFill>
                  <a:prstClr val="black"/>
                </a:solidFill>
                <a:sym typeface="Symbol" panose="05050102010706020507" pitchFamily="18" charset="2"/>
              </a:rPr>
              <a:t>, we can derive the </a:t>
            </a:r>
            <a:r>
              <a:rPr lang="en-US" dirty="0"/>
              <a:t>“stoichiometric coefficient” or </a:t>
            </a:r>
            <a:r>
              <a:rPr lang="en-US" i="1" dirty="0" err="1"/>
              <a:t>Y</a:t>
            </a:r>
            <a:r>
              <a:rPr lang="en-US" i="1" baseline="-25000" dirty="0" err="1"/>
              <a:t>Cs,i</a:t>
            </a:r>
            <a:r>
              <a:rPr lang="en-US" i="1" dirty="0"/>
              <a:t> </a:t>
            </a:r>
            <a:r>
              <a:rPr lang="en-US" dirty="0"/>
              <a:t>– the number of moles required to generate biomass</a:t>
            </a:r>
          </a:p>
          <a:p>
            <a:pPr lvl="1" algn="just"/>
            <a:r>
              <a:rPr lang="en-US" dirty="0"/>
              <a:t>Systems which require more are not optimized, while those which require more are efficient</a:t>
            </a:r>
          </a:p>
          <a:p>
            <a:pPr algn="just"/>
            <a:r>
              <a:rPr lang="en-US" dirty="0"/>
              <a:t>By tracking carbon use efficiency through space/time, we can investigate factors affecting biogeochemical cycles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0E498-89A8-7144-972F-9C4F3CD8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carbon use efficiency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6F7E-C403-0741-8800-7423193F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33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4C1672-1B7F-7A43-9453-D2D44010DA90}"/>
              </a:ext>
            </a:extLst>
          </p:cNvPr>
          <p:cNvSpPr txBox="1"/>
          <p:nvPr/>
        </p:nvSpPr>
        <p:spPr>
          <a:xfrm>
            <a:off x="1225041" y="5507287"/>
            <a:ext cx="4816091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09493"/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 is the number of times the catabolic reaction runs to produce one C-mole of biomass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EE6EE7-54FC-D64D-959B-1A65F1768CF3}"/>
              </a:ext>
            </a:extLst>
          </p:cNvPr>
          <p:cNvSpPr txBox="1"/>
          <p:nvPr/>
        </p:nvSpPr>
        <p:spPr>
          <a:xfrm>
            <a:off x="10123619" y="6522950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Song et al., in prep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ECCA0D-606A-7849-BA6A-5E49AA91F0A5}"/>
              </a:ext>
            </a:extLst>
          </p:cNvPr>
          <p:cNvGrpSpPr/>
          <p:nvPr/>
        </p:nvGrpSpPr>
        <p:grpSpPr>
          <a:xfrm>
            <a:off x="775708" y="1695134"/>
            <a:ext cx="5421580" cy="3676059"/>
            <a:chOff x="775708" y="1695134"/>
            <a:chExt cx="5421580" cy="367605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D7C888-BC56-C544-B51B-7DAAC57807F8}"/>
                </a:ext>
              </a:extLst>
            </p:cNvPr>
            <p:cNvGrpSpPr/>
            <p:nvPr/>
          </p:nvGrpSpPr>
          <p:grpSpPr>
            <a:xfrm>
              <a:off x="775708" y="1695134"/>
              <a:ext cx="5328885" cy="3676059"/>
              <a:chOff x="4002776" y="1834606"/>
              <a:chExt cx="5328885" cy="367605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7C701C-0386-1644-9B9C-A85D4E1EE2C5}"/>
                  </a:ext>
                </a:extLst>
              </p:cNvPr>
              <p:cNvSpPr txBox="1"/>
              <p:nvPr/>
            </p:nvSpPr>
            <p:spPr>
              <a:xfrm>
                <a:off x="5705299" y="3653549"/>
                <a:ext cx="715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Cat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00DB88-F4E3-AA45-B329-17FBC822B7AF}"/>
                  </a:ext>
                </a:extLst>
              </p:cNvPr>
              <p:cNvSpPr txBox="1"/>
              <p:nvPr/>
            </p:nvSpPr>
            <p:spPr>
              <a:xfrm>
                <a:off x="6457039" y="4081730"/>
                <a:ext cx="679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An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9558E2-2DBB-8E42-8060-ECBD53AEC18D}"/>
                  </a:ext>
                </a:extLst>
              </p:cNvPr>
              <p:cNvSpPr txBox="1"/>
              <p:nvPr/>
            </p:nvSpPr>
            <p:spPr>
              <a:xfrm>
                <a:off x="4807598" y="3876436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Dis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37EC9D-6CC5-F040-95E2-EF2A6A2612AF}"/>
                  </a:ext>
                </a:extLst>
              </p:cNvPr>
              <p:cNvSpPr txBox="1"/>
              <p:nvPr/>
            </p:nvSpPr>
            <p:spPr>
              <a:xfrm>
                <a:off x="4809645" y="1834606"/>
                <a:ext cx="38007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09493"/>
                <a:r>
                  <a:rPr lang="en-US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Thermodynamic representation of energy coupling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5B2EBE-3F4B-DB49-9F93-1D64E126CB5C}"/>
                  </a:ext>
                </a:extLst>
              </p:cNvPr>
              <p:cNvSpPr txBox="1"/>
              <p:nvPr/>
            </p:nvSpPr>
            <p:spPr>
              <a:xfrm>
                <a:off x="5722704" y="3235118"/>
                <a:ext cx="1468672" cy="400110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Catabolism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0CBB8A-305E-4C48-A0F1-3622436C7B5F}"/>
                  </a:ext>
                </a:extLst>
              </p:cNvPr>
              <p:cNvSpPr txBox="1"/>
              <p:nvPr/>
            </p:nvSpPr>
            <p:spPr>
              <a:xfrm>
                <a:off x="5762142" y="4498543"/>
                <a:ext cx="1383713" cy="400110"/>
              </a:xfrm>
              <a:prstGeom prst="rect">
                <a:avLst/>
              </a:prstGeom>
              <a:solidFill>
                <a:srgbClr val="C0504D">
                  <a:lumMod val="20000"/>
                  <a:lumOff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Anabolism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07F3F-3FD9-AC42-9CA8-C1E63E1365DD}"/>
                  </a:ext>
                </a:extLst>
              </p:cNvPr>
              <p:cNvSpPr txBox="1"/>
              <p:nvPr/>
            </p:nvSpPr>
            <p:spPr>
              <a:xfrm>
                <a:off x="7791257" y="3759792"/>
                <a:ext cx="1353256" cy="707886"/>
              </a:xfrm>
              <a:prstGeom prst="rect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Metabolic </a:t>
                </a:r>
              </a:p>
              <a:p>
                <a:pPr marL="0" marR="0" lvl="0" indent="0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reaction</a:t>
                </a:r>
              </a:p>
            </p:txBody>
          </p:sp>
          <p:cxnSp>
            <p:nvCxnSpPr>
              <p:cNvPr id="16" name="Straight Arrow Connector 13">
                <a:extLst>
                  <a:ext uri="{FF2B5EF4-FFF2-40B4-BE49-F238E27FC236}">
                    <a16:creationId xmlns:a16="http://schemas.microsoft.com/office/drawing/2014/main" id="{C72C6B14-4B92-1B4D-A73A-BE3CF7A78C4F}"/>
                  </a:ext>
                </a:extLst>
              </p:cNvPr>
              <p:cNvCxnSpPr>
                <a:stCxn id="13" idx="3"/>
                <a:endCxn id="15" idx="1"/>
              </p:cNvCxnSpPr>
              <p:nvPr/>
            </p:nvCxnSpPr>
            <p:spPr>
              <a:xfrm>
                <a:off x="7191376" y="3435173"/>
                <a:ext cx="599881" cy="678562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7" name="Straight Arrow Connector 13">
                <a:extLst>
                  <a:ext uri="{FF2B5EF4-FFF2-40B4-BE49-F238E27FC236}">
                    <a16:creationId xmlns:a16="http://schemas.microsoft.com/office/drawing/2014/main" id="{104B6BC5-298E-544B-BD62-ABA0175AE9DD}"/>
                  </a:ext>
                </a:extLst>
              </p:cNvPr>
              <p:cNvCxnSpPr>
                <a:stCxn id="14" idx="3"/>
                <a:endCxn id="15" idx="1"/>
              </p:cNvCxnSpPr>
              <p:nvPr/>
            </p:nvCxnSpPr>
            <p:spPr>
              <a:xfrm flipV="1">
                <a:off x="7145855" y="4113735"/>
                <a:ext cx="645402" cy="584863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BCF4CA-8BF5-6244-A604-9DBB2F6F89A5}"/>
                  </a:ext>
                </a:extLst>
              </p:cNvPr>
              <p:cNvSpPr txBox="1"/>
              <p:nvPr/>
            </p:nvSpPr>
            <p:spPr>
              <a:xfrm>
                <a:off x="5351750" y="2581994"/>
                <a:ext cx="1098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S(E</a:t>
                </a:r>
                <a:r>
                  <a:rPr lang="en-US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7A09E7-9AEA-284E-8AFF-B073462680D9}"/>
                  </a:ext>
                </a:extLst>
              </p:cNvPr>
              <p:cNvSpPr txBox="1"/>
              <p:nvPr/>
            </p:nvSpPr>
            <p:spPr>
              <a:xfrm>
                <a:off x="6755473" y="2581994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cxnSp>
            <p:nvCxnSpPr>
              <p:cNvPr id="20" name="Straight Arrow Connector 13">
                <a:extLst>
                  <a:ext uri="{FF2B5EF4-FFF2-40B4-BE49-F238E27FC236}">
                    <a16:creationId xmlns:a16="http://schemas.microsoft.com/office/drawing/2014/main" id="{95BD37CD-32AC-8741-88A8-D2311AF3917D}"/>
                  </a:ext>
                </a:extLst>
              </p:cNvPr>
              <p:cNvCxnSpPr>
                <a:stCxn id="18" idx="2"/>
                <a:endCxn id="19" idx="2"/>
              </p:cNvCxnSpPr>
              <p:nvPr/>
            </p:nvCxnSpPr>
            <p:spPr>
              <a:xfrm rot="16200000" flipH="1">
                <a:off x="6412844" y="2439420"/>
                <a:ext cx="12700" cy="1023811"/>
              </a:xfrm>
              <a:prstGeom prst="curvedConnector3">
                <a:avLst>
                  <a:gd name="adj1" fmla="val 1800000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3349CE-54CB-3844-9AD3-777481A4A0BB}"/>
                  </a:ext>
                </a:extLst>
              </p:cNvPr>
              <p:cNvSpPr txBox="1"/>
              <p:nvPr/>
            </p:nvSpPr>
            <p:spPr>
              <a:xfrm>
                <a:off x="5462356" y="5141333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Cs, Ns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40C47D-A2FA-8C48-8DAA-A55EF62FB7A4}"/>
                  </a:ext>
                </a:extLst>
              </p:cNvPr>
              <p:cNvSpPr txBox="1"/>
              <p:nvPr/>
            </p:nvSpPr>
            <p:spPr>
              <a:xfrm>
                <a:off x="6569525" y="5141333"/>
                <a:ext cx="710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Biom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Straight Arrow Connector 13">
                <a:extLst>
                  <a:ext uri="{FF2B5EF4-FFF2-40B4-BE49-F238E27FC236}">
                    <a16:creationId xmlns:a16="http://schemas.microsoft.com/office/drawing/2014/main" id="{8231E6FB-8BE0-5C48-A933-6721CDDFBB16}"/>
                  </a:ext>
                </a:extLst>
              </p:cNvPr>
              <p:cNvCxnSpPr>
                <a:stCxn id="21" idx="0"/>
                <a:endCxn id="22" idx="0"/>
              </p:cNvCxnSpPr>
              <p:nvPr/>
            </p:nvCxnSpPr>
            <p:spPr>
              <a:xfrm rot="5400000" flipH="1" flipV="1">
                <a:off x="6412844" y="4629427"/>
                <a:ext cx="12700" cy="1023813"/>
              </a:xfrm>
              <a:prstGeom prst="curvedConnector3">
                <a:avLst>
                  <a:gd name="adj1" fmla="val 1800000"/>
                </a:avLst>
              </a:prstGeom>
              <a:noFill/>
              <a:ln w="2857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4" name="Straight Arrow Connector 13">
                <a:extLst>
                  <a:ext uri="{FF2B5EF4-FFF2-40B4-BE49-F238E27FC236}">
                    <a16:creationId xmlns:a16="http://schemas.microsoft.com/office/drawing/2014/main" id="{0500EBBE-DAAC-504F-9F34-2E18B4B42AEC}"/>
                  </a:ext>
                </a:extLst>
              </p:cNvPr>
              <p:cNvCxnSpPr>
                <a:stCxn id="13" idx="2"/>
                <a:endCxn id="14" idx="0"/>
              </p:cNvCxnSpPr>
              <p:nvPr/>
            </p:nvCxnSpPr>
            <p:spPr>
              <a:xfrm rot="5400000">
                <a:off x="6023863" y="4065365"/>
                <a:ext cx="863315" cy="3041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C18287-F08F-AB4F-AC4C-C849FA25C819}"/>
                  </a:ext>
                </a:extLst>
              </p:cNvPr>
              <p:cNvSpPr txBox="1"/>
              <p:nvPr/>
            </p:nvSpPr>
            <p:spPr>
              <a:xfrm>
                <a:off x="4002776" y="4569876"/>
                <a:ext cx="18293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Dissipation</a:t>
                </a:r>
              </a:p>
              <a:p>
                <a:pPr algn="ctr" defTabSz="609493"/>
                <a:r>
                  <a: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(constant fraction)</a:t>
                </a:r>
              </a:p>
            </p:txBody>
          </p:sp>
          <p:cxnSp>
            <p:nvCxnSpPr>
              <p:cNvPr id="26" name="Straight Arrow Connector 13">
                <a:extLst>
                  <a:ext uri="{FF2B5EF4-FFF2-40B4-BE49-F238E27FC236}">
                    <a16:creationId xmlns:a16="http://schemas.microsoft.com/office/drawing/2014/main" id="{A67CF4F3-8134-5642-BC45-1DA243FE16EF}"/>
                  </a:ext>
                </a:extLst>
              </p:cNvPr>
              <p:cNvCxnSpPr>
                <a:endCxn id="25" idx="0"/>
              </p:cNvCxnSpPr>
              <p:nvPr/>
            </p:nvCxnSpPr>
            <p:spPr>
              <a:xfrm rot="10800000" flipV="1">
                <a:off x="4917450" y="4101826"/>
                <a:ext cx="1539590" cy="468049"/>
              </a:xfrm>
              <a:prstGeom prst="curvedConnector2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graphicFrame>
            <p:nvGraphicFramePr>
              <p:cNvPr id="27" name="Object 26">
                <a:extLst>
                  <a:ext uri="{FF2B5EF4-FFF2-40B4-BE49-F238E27FC236}">
                    <a16:creationId xmlns:a16="http://schemas.microsoft.com/office/drawing/2014/main" id="{48BD9331-D451-4749-86C5-D69B172FB1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3046167"/>
                  </p:ext>
                </p:extLst>
              </p:nvPr>
            </p:nvGraphicFramePr>
            <p:xfrm>
              <a:off x="7375861" y="4741450"/>
              <a:ext cx="1955800" cy="7556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2" name="Equation" r:id="rId3" imgW="1117440" imgH="431640" progId="Equation.DSMT4">
                      <p:embed/>
                    </p:oleObj>
                  </mc:Choice>
                  <mc:Fallback>
                    <p:oleObj name="Equation" r:id="rId3" imgW="1117440" imgH="431640" progId="Equation.DSMT4">
                      <p:embed/>
                      <p:pic>
                        <p:nvPicPr>
                          <p:cNvPr id="142" name="Object 1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75861" y="4741450"/>
                            <a:ext cx="1955800" cy="7556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id="{E3823E26-EF5C-0045-A4BB-E732AE72FB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595364"/>
                </p:ext>
              </p:extLst>
            </p:nvPr>
          </p:nvGraphicFramePr>
          <p:xfrm>
            <a:off x="4241488" y="2895621"/>
            <a:ext cx="195580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3" name="Equation" r:id="rId5" imgW="1117440" imgH="228600" progId="Equation.DSMT4">
                    <p:embed/>
                  </p:oleObj>
                </mc:Choice>
                <mc:Fallback>
                  <p:oleObj name="Equation" r:id="rId5" imgW="1117440" imgH="228600" progId="Equation.DSMT4">
                    <p:embed/>
                    <p:pic>
                      <p:nvPicPr>
                        <p:cNvPr id="143" name="Object 1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488" y="2895621"/>
                          <a:ext cx="195580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95133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8">
            <a:extLst>
              <a:ext uri="{FF2B5EF4-FFF2-40B4-BE49-F238E27FC236}">
                <a16:creationId xmlns:a16="http://schemas.microsoft.com/office/drawing/2014/main" id="{05B1EA50-22BF-5249-918A-57226336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29" y="1847180"/>
            <a:ext cx="7955345" cy="4629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carbon use efficiency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710269" y="4518762"/>
            <a:ext cx="5452392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9241961" y="3980153"/>
            <a:ext cx="2492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You should see a pop-up asking you to select the directory containing the Report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B527DC-7E78-694E-84B5-D8E81D0FB777}"/>
              </a:ext>
            </a:extLst>
          </p:cNvPr>
          <p:cNvSpPr txBox="1">
            <a:spLocks/>
          </p:cNvSpPr>
          <p:nvPr/>
        </p:nvSpPr>
        <p:spPr>
          <a:xfrm>
            <a:off x="1007531" y="1218953"/>
            <a:ext cx="10727269" cy="629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This is a quick view of the the </a:t>
            </a:r>
            <a:r>
              <a:rPr lang="en-US" u="sng" dirty="0" err="1"/>
              <a:t>Carbon_Efficiency.R</a:t>
            </a:r>
            <a:r>
              <a:rPr lang="en-US" dirty="0"/>
              <a:t> script which uses the calculations devised by Hyun </a:t>
            </a:r>
            <a:r>
              <a:rPr lang="en-US" dirty="0" err="1"/>
              <a:t>Seob</a:t>
            </a:r>
            <a:r>
              <a:rPr lang="en-US" dirty="0"/>
              <a:t> Song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F4D6AF-56CC-DC4F-9BF3-C0D91FF3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34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65C3F9-9684-FD4D-810D-B9F7D9172E2D}"/>
              </a:ext>
            </a:extLst>
          </p:cNvPr>
          <p:cNvSpPr/>
          <p:nvPr/>
        </p:nvSpPr>
        <p:spPr>
          <a:xfrm>
            <a:off x="7750651" y="2486135"/>
            <a:ext cx="866067" cy="40283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9727EE-464C-6A4B-9F18-C64EC40C86EE}"/>
              </a:ext>
            </a:extLst>
          </p:cNvPr>
          <p:cNvCxnSpPr/>
          <p:nvPr/>
        </p:nvCxnSpPr>
        <p:spPr>
          <a:xfrm flipH="1">
            <a:off x="8731018" y="2684499"/>
            <a:ext cx="847725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8896F1-1251-834F-A419-E5F3A9F55438}"/>
              </a:ext>
            </a:extLst>
          </p:cNvPr>
          <p:cNvSpPr txBox="1"/>
          <p:nvPr/>
        </p:nvSpPr>
        <p:spPr>
          <a:xfrm>
            <a:off x="9578743" y="2262530"/>
            <a:ext cx="2156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Pressing the “Source” button will run the entire script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9921A-5B03-A840-9440-054461E8205E}"/>
              </a:ext>
            </a:extLst>
          </p:cNvPr>
          <p:cNvSpPr txBox="1"/>
          <p:nvPr/>
        </p:nvSpPr>
        <p:spPr>
          <a:xfrm>
            <a:off x="8962878" y="5707915"/>
            <a:ext cx="2771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This script will generate a figure demonstrating carbon use efficiency through time</a:t>
            </a:r>
          </a:p>
        </p:txBody>
      </p:sp>
    </p:spTree>
    <p:extLst>
      <p:ext uri="{BB962C8B-B14F-4D97-AF65-F5344CB8AC3E}">
        <p14:creationId xmlns:p14="http://schemas.microsoft.com/office/powerpoint/2010/main" val="3613045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53279-3A5B-0649-8DA8-559ECE91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F6F39-8FFC-0749-9FF0-F267EA4812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With these results in hand, we can better understand our ecosystem</a:t>
            </a:r>
          </a:p>
          <a:p>
            <a:pPr lvl="1" algn="just"/>
            <a:r>
              <a:rPr lang="en-US" dirty="0"/>
              <a:t>There are amino acid transformations which occur more frequently than others</a:t>
            </a:r>
          </a:p>
          <a:p>
            <a:pPr lvl="1" algn="just"/>
            <a:r>
              <a:rPr lang="en-US" dirty="0"/>
              <a:t>Carbon use efficiency is slightly dynamic through time, but does not substantially vary between water types</a:t>
            </a:r>
          </a:p>
          <a:p>
            <a:pPr algn="just"/>
            <a:r>
              <a:rPr lang="en-US" dirty="0"/>
              <a:t>While nothing conclusive can be drawn from these two data types alone, by expanding this study to other multivariate analyses we can develop conceptual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133D8-2436-C14C-AD69-1895FF3EA0E0}"/>
              </a:ext>
            </a:extLst>
          </p:cNvPr>
          <p:cNvSpPr txBox="1"/>
          <p:nvPr/>
        </p:nvSpPr>
        <p:spPr>
          <a:xfrm>
            <a:off x="7170136" y="1141322"/>
            <a:ext cx="386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Comparisons of AA Transformations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E15CE-B9C6-574D-B6B5-43290E23CF9F}"/>
              </a:ext>
            </a:extLst>
          </p:cNvPr>
          <p:cNvSpPr txBox="1"/>
          <p:nvPr/>
        </p:nvSpPr>
        <p:spPr>
          <a:xfrm>
            <a:off x="7933313" y="4714709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Cs,i</a:t>
            </a:r>
            <a:r>
              <a:rPr lang="en-US" dirty="0"/>
              <a:t> through time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A4C869E-A5E8-AB4C-B883-A63EA2CC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35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DA4625-6872-114E-81DB-F964C59D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595" y="1473707"/>
            <a:ext cx="4610306" cy="3259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314EF3-0EA6-194D-8CBE-44CC49B3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130" y="5093677"/>
            <a:ext cx="4983366" cy="14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38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475D-8190-C947-97E5-109FF183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plan to cover in this tutorial?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7338-3E58-2140-9359-4A7826D69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10176938" cy="446532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brief introduction to FTICR-MS as a technique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is data collected and what happens to it before it reaches you?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FREDA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ftmsRanalysis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Tools which help us analyze FTICR data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Allison Thompson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will walk us through the process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Relating FTICR data to other ‘omics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 will guide you along data analysis performed by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Emily Graham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Let’s process some data!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I’ve prepared an interactive walkthrough on how to visualize your data and generate conclusions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 brief glimpse into novel analyses that we are developing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E196-8C75-054F-8432-7108C24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3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6C03-9300-5442-9B87-EA379869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Multi-ecosystem Metabolomics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5F1F8-B742-7148-8CA2-13F866CBE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420001"/>
            <a:ext cx="5088468" cy="501948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By investigating metabolite data through the lens of metacommunity ecology, we can reveal generalizable principles and enhance biogeochemical predictability</a:t>
            </a:r>
          </a:p>
          <a:p>
            <a:pPr algn="just"/>
            <a:r>
              <a:rPr lang="en-US" dirty="0"/>
              <a:t>A key component of these analyses is the generation of a metabolite dendrogram</a:t>
            </a:r>
          </a:p>
          <a:p>
            <a:pPr lvl="1" algn="just"/>
            <a:r>
              <a:rPr lang="en-US" dirty="0"/>
              <a:t>This allows us to estimate the “relatedness” between metabolites based upon transformations and molecular characteristics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52B61F-6F33-E44B-934C-4EB97C86FFB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209506" y="1694656"/>
            <a:ext cx="4965700" cy="4114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F7733-DE2B-3142-8A47-18469DBF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00099-817E-D14A-A58A-0AC849B5BF2C}"/>
              </a:ext>
            </a:extLst>
          </p:cNvPr>
          <p:cNvSpPr txBox="1"/>
          <p:nvPr/>
        </p:nvSpPr>
        <p:spPr>
          <a:xfrm>
            <a:off x="7259563" y="3929744"/>
            <a:ext cx="317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Transformation-Weighted Characteristics Dendrogram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87EB8-9887-2A47-856C-C454F33C502D}"/>
              </a:ext>
            </a:extLst>
          </p:cNvPr>
          <p:cNvSpPr txBox="1"/>
          <p:nvPr/>
        </p:nvSpPr>
        <p:spPr>
          <a:xfrm>
            <a:off x="9874698" y="6538912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Danczak et al., in prep</a:t>
            </a:r>
          </a:p>
        </p:txBody>
      </p:sp>
    </p:spTree>
    <p:extLst>
      <p:ext uri="{BB962C8B-B14F-4D97-AF65-F5344CB8AC3E}">
        <p14:creationId xmlns:p14="http://schemas.microsoft.com/office/powerpoint/2010/main" val="2060885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018B-5DD9-DC41-9E98-D6F6CAF8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identify deterministically influential metabolites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FD87E-C862-C44F-83DA-B9A85CBFFB8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467035" y="1255943"/>
            <a:ext cx="5229699" cy="536506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Relational dendrograms allows the use of a broader suite of ecological tools</a:t>
            </a:r>
          </a:p>
          <a:p>
            <a:pPr lvl="1" algn="just"/>
            <a:r>
              <a:rPr lang="en-US" dirty="0"/>
              <a:t>Many ecological metrics use relationships to improve diversity estimates</a:t>
            </a:r>
          </a:p>
          <a:p>
            <a:pPr lvl="1" algn="just"/>
            <a:r>
              <a:rPr lang="en-US" dirty="0"/>
              <a:t>Initial results suggest these measurements help reveal generalizable principles</a:t>
            </a:r>
          </a:p>
          <a:p>
            <a:pPr algn="just"/>
            <a:r>
              <a:rPr lang="en-US" dirty="0"/>
              <a:t>A new metric that we’ve developed (</a:t>
            </a:r>
            <a:r>
              <a:rPr lang="el-GR" b="1" dirty="0"/>
              <a:t>β</a:t>
            </a:r>
            <a:r>
              <a:rPr lang="en-US" b="1" dirty="0" err="1"/>
              <a:t>NTI</a:t>
            </a:r>
            <a:r>
              <a:rPr lang="en-US" b="1" baseline="-25000" dirty="0" err="1"/>
              <a:t>feature</a:t>
            </a:r>
            <a:r>
              <a:rPr lang="en-US" dirty="0"/>
              <a:t>) allows us to investigate features which overwhelmingly influence assemblage structure</a:t>
            </a:r>
          </a:p>
          <a:p>
            <a:pPr lvl="1" algn="just"/>
            <a:r>
              <a:rPr lang="en-US" b="1" dirty="0"/>
              <a:t>Null modeling </a:t>
            </a:r>
            <a:r>
              <a:rPr lang="en-US" dirty="0"/>
              <a:t>approach to determine which features are consistently more </a:t>
            </a:r>
            <a:r>
              <a:rPr lang="en-US" b="1" dirty="0">
                <a:solidFill>
                  <a:srgbClr val="8B1919"/>
                </a:solidFill>
              </a:rPr>
              <a:t>different</a:t>
            </a:r>
            <a:r>
              <a:rPr lang="en-US" dirty="0"/>
              <a:t> or </a:t>
            </a:r>
            <a:r>
              <a:rPr lang="en-US" b="1" dirty="0">
                <a:solidFill>
                  <a:srgbClr val="184E8A"/>
                </a:solidFill>
              </a:rPr>
              <a:t>similar</a:t>
            </a:r>
            <a:r>
              <a:rPr lang="en-US" dirty="0"/>
              <a:t> in a dataset</a:t>
            </a:r>
          </a:p>
          <a:p>
            <a:pPr lvl="1" algn="just"/>
            <a:r>
              <a:rPr lang="en-US" dirty="0"/>
              <a:t>Can be used with </a:t>
            </a:r>
            <a:r>
              <a:rPr lang="en-US" u="sng" dirty="0"/>
              <a:t>microbial or metabolite </a:t>
            </a:r>
            <a:r>
              <a:rPr lang="en-US" dirty="0"/>
              <a:t>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0D00E-8879-8244-86F4-8B60C1F3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3582E-028C-DF42-9353-7FF6C669A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30" y="1139335"/>
            <a:ext cx="4421496" cy="307384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A2FD065-272F-8C46-8608-E72FD1B3726F}"/>
              </a:ext>
            </a:extLst>
          </p:cNvPr>
          <p:cNvGrpSpPr/>
          <p:nvPr/>
        </p:nvGrpSpPr>
        <p:grpSpPr>
          <a:xfrm>
            <a:off x="1953459" y="3484809"/>
            <a:ext cx="4607749" cy="3084764"/>
            <a:chOff x="1912635" y="3702703"/>
            <a:chExt cx="4607749" cy="30847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B7C140-27DC-D646-94B6-D17936B07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635" y="3702703"/>
              <a:ext cx="3020805" cy="30847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5B8DE3-F397-2747-92EA-72C011BFB69B}"/>
                </a:ext>
              </a:extLst>
            </p:cNvPr>
            <p:cNvSpPr/>
            <p:nvPr/>
          </p:nvSpPr>
          <p:spPr>
            <a:xfrm>
              <a:off x="4258140" y="4352082"/>
              <a:ext cx="891964" cy="2004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6E2938-E594-1D43-81C9-811BD5C06D75}"/>
                </a:ext>
              </a:extLst>
            </p:cNvPr>
            <p:cNvGrpSpPr/>
            <p:nvPr/>
          </p:nvGrpSpPr>
          <p:grpSpPr>
            <a:xfrm>
              <a:off x="4298043" y="4696062"/>
              <a:ext cx="2222341" cy="1078894"/>
              <a:chOff x="5297846" y="4705638"/>
              <a:chExt cx="2222341" cy="107889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7C6BB2-6D02-F048-8901-263995177256}"/>
                  </a:ext>
                </a:extLst>
              </p:cNvPr>
              <p:cNvSpPr/>
              <p:nvPr/>
            </p:nvSpPr>
            <p:spPr>
              <a:xfrm>
                <a:off x="5297846" y="4757195"/>
                <a:ext cx="262359" cy="266218"/>
              </a:xfrm>
              <a:prstGeom prst="rect">
                <a:avLst/>
              </a:prstGeom>
              <a:solidFill>
                <a:srgbClr val="E47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ED9FC8-74E0-9C42-8BFB-207EC2834E57}"/>
                  </a:ext>
                </a:extLst>
              </p:cNvPr>
              <p:cNvSpPr/>
              <p:nvPr/>
            </p:nvSpPr>
            <p:spPr>
              <a:xfrm>
                <a:off x="5297846" y="5111976"/>
                <a:ext cx="262359" cy="266218"/>
              </a:xfrm>
              <a:prstGeom prst="rect">
                <a:avLst/>
              </a:prstGeom>
              <a:solidFill>
                <a:srgbClr val="8D34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1046EE-CBCA-504C-B03B-BA2681AB425E}"/>
                  </a:ext>
                </a:extLst>
              </p:cNvPr>
              <p:cNvSpPr/>
              <p:nvPr/>
            </p:nvSpPr>
            <p:spPr>
              <a:xfrm>
                <a:off x="5297846" y="5466757"/>
                <a:ext cx="262359" cy="266218"/>
              </a:xfrm>
              <a:prstGeom prst="rect">
                <a:avLst/>
              </a:prstGeom>
              <a:solidFill>
                <a:srgbClr val="C105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33D9C-D9E1-3D42-A775-11810D2DE3D6}"/>
                  </a:ext>
                </a:extLst>
              </p:cNvPr>
              <p:cNvSpPr txBox="1"/>
              <p:nvPr/>
            </p:nvSpPr>
            <p:spPr>
              <a:xfrm>
                <a:off x="5514510" y="4705638"/>
                <a:ext cx="1223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Lignin-like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0A263B8-BA01-6245-A0D1-B2CE6E08F8DB}"/>
                  </a:ext>
                </a:extLst>
              </p:cNvPr>
              <p:cNvSpPr txBox="1"/>
              <p:nvPr/>
            </p:nvSpPr>
            <p:spPr>
              <a:xfrm>
                <a:off x="5514510" y="5063396"/>
                <a:ext cx="2005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Carbohydrate-like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16DE88-D890-1A43-8465-2E1174121B24}"/>
                  </a:ext>
                </a:extLst>
              </p:cNvPr>
              <p:cNvSpPr txBox="1"/>
              <p:nvPr/>
            </p:nvSpPr>
            <p:spPr>
              <a:xfrm>
                <a:off x="5514510" y="5415200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Others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7AA947-03DF-0F45-B6CA-93C13CFAAFB3}"/>
              </a:ext>
            </a:extLst>
          </p:cNvPr>
          <p:cNvGrpSpPr/>
          <p:nvPr/>
        </p:nvGrpSpPr>
        <p:grpSpPr>
          <a:xfrm>
            <a:off x="5423172" y="1117044"/>
            <a:ext cx="704092" cy="2853207"/>
            <a:chOff x="5423172" y="1255942"/>
            <a:chExt cx="704092" cy="2853207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EFA73029-F62A-454B-BCDD-17809299E30B}"/>
                </a:ext>
              </a:extLst>
            </p:cNvPr>
            <p:cNvSpPr/>
            <p:nvPr/>
          </p:nvSpPr>
          <p:spPr>
            <a:xfrm rot="5400000">
              <a:off x="4935468" y="3248129"/>
              <a:ext cx="1351651" cy="370390"/>
            </a:xfrm>
            <a:prstGeom prst="rightArrow">
              <a:avLst/>
            </a:prstGeom>
            <a:solidFill>
              <a:srgbClr val="184E8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44FF15FE-B703-F246-A501-BD6815171E35}"/>
                </a:ext>
              </a:extLst>
            </p:cNvPr>
            <p:cNvSpPr/>
            <p:nvPr/>
          </p:nvSpPr>
          <p:spPr>
            <a:xfrm rot="16200000">
              <a:off x="4935455" y="1743659"/>
              <a:ext cx="1345824" cy="370390"/>
            </a:xfrm>
            <a:prstGeom prst="rightArrow">
              <a:avLst/>
            </a:prstGeom>
            <a:solidFill>
              <a:srgbClr val="8B191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97B87E-6A46-8249-9E7E-D07584E059E1}"/>
                </a:ext>
              </a:extLst>
            </p:cNvPr>
            <p:cNvSpPr txBox="1"/>
            <p:nvPr/>
          </p:nvSpPr>
          <p:spPr>
            <a:xfrm rot="5400000">
              <a:off x="5268855" y="1836788"/>
              <a:ext cx="1347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Differences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78009C-4DBC-A541-9721-0DDC9F6A01EF}"/>
                </a:ext>
              </a:extLst>
            </p:cNvPr>
            <p:cNvSpPr txBox="1"/>
            <p:nvPr/>
          </p:nvSpPr>
          <p:spPr>
            <a:xfrm rot="5400000">
              <a:off x="5292420" y="3167633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Similarities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9C49A3-6F13-C747-87FC-E714FD3A336F}"/>
              </a:ext>
            </a:extLst>
          </p:cNvPr>
          <p:cNvSpPr txBox="1"/>
          <p:nvPr/>
        </p:nvSpPr>
        <p:spPr>
          <a:xfrm rot="5400000">
            <a:off x="5797708" y="235898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Drives: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166208-085A-1746-A8B9-8DF672EF4F34}"/>
              </a:ext>
            </a:extLst>
          </p:cNvPr>
          <p:cNvSpPr/>
          <p:nvPr/>
        </p:nvSpPr>
        <p:spPr>
          <a:xfrm>
            <a:off x="2191671" y="6470248"/>
            <a:ext cx="2147196" cy="14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8C0B9F9-5E4B-DA4A-869B-E727363D19C8}"/>
              </a:ext>
            </a:extLst>
          </p:cNvPr>
          <p:cNvSpPr/>
          <p:nvPr/>
        </p:nvSpPr>
        <p:spPr>
          <a:xfrm>
            <a:off x="2191671" y="6454115"/>
            <a:ext cx="2107293" cy="370390"/>
          </a:xfrm>
          <a:prstGeom prst="rightArrow">
            <a:avLst/>
          </a:prstGeom>
          <a:gradFill flip="none" rotWithShape="1">
            <a:gsLst>
              <a:gs pos="45000">
                <a:srgbClr val="898B58"/>
              </a:gs>
              <a:gs pos="0">
                <a:srgbClr val="184E8A"/>
              </a:gs>
              <a:gs pos="50000">
                <a:srgbClr val="FAC725"/>
              </a:gs>
              <a:gs pos="55000">
                <a:srgbClr val="C3701F"/>
              </a:gs>
              <a:gs pos="100000">
                <a:srgbClr val="8B1919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8A6299-CFC9-F34C-95C8-1A2085CE2F36}"/>
              </a:ext>
            </a:extLst>
          </p:cNvPr>
          <p:cNvSpPr txBox="1"/>
          <p:nvPr/>
        </p:nvSpPr>
        <p:spPr>
          <a:xfrm>
            <a:off x="903439" y="645333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39B403-B2C2-114F-8C24-D022CC9AA988}"/>
              </a:ext>
            </a:extLst>
          </p:cNvPr>
          <p:cNvSpPr txBox="1"/>
          <p:nvPr/>
        </p:nvSpPr>
        <p:spPr>
          <a:xfrm>
            <a:off x="4295768" y="6478686"/>
            <a:ext cx="134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BBAE32-E236-0946-9DCF-8EB99781DC76}"/>
              </a:ext>
            </a:extLst>
          </p:cNvPr>
          <p:cNvSpPr txBox="1"/>
          <p:nvPr/>
        </p:nvSpPr>
        <p:spPr>
          <a:xfrm>
            <a:off x="9874698" y="6538912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Danczak et al., in prep</a:t>
            </a:r>
          </a:p>
        </p:txBody>
      </p:sp>
    </p:spTree>
    <p:extLst>
      <p:ext uri="{BB962C8B-B14F-4D97-AF65-F5344CB8AC3E}">
        <p14:creationId xmlns:p14="http://schemas.microsoft.com/office/powerpoint/2010/main" val="3478234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02E1-A78E-AE47-95CE-F4411926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7FE07-59DC-9E40-ABF9-F25CE36B7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218485"/>
            <a:ext cx="4983366" cy="4465320"/>
          </a:xfrm>
        </p:spPr>
        <p:txBody>
          <a:bodyPr anchor="t"/>
          <a:lstStyle/>
          <a:p>
            <a:r>
              <a:rPr lang="en-US" dirty="0"/>
              <a:t>James </a:t>
            </a:r>
            <a:r>
              <a:rPr lang="en-US" dirty="0" err="1"/>
              <a:t>Stegen</a:t>
            </a:r>
            <a:endParaRPr lang="en-US" dirty="0"/>
          </a:p>
          <a:p>
            <a:r>
              <a:rPr lang="en-US" dirty="0"/>
              <a:t>Emily Graham</a:t>
            </a:r>
          </a:p>
          <a:p>
            <a:r>
              <a:rPr lang="en-US" dirty="0"/>
              <a:t>Allison Thompson, Lisa </a:t>
            </a:r>
            <a:r>
              <a:rPr lang="en-US" dirty="0" err="1"/>
              <a:t>Bramer</a:t>
            </a:r>
            <a:r>
              <a:rPr lang="en-US" dirty="0"/>
              <a:t>, and everyone who helped develop FREDA and </a:t>
            </a:r>
            <a:r>
              <a:rPr lang="en-US" dirty="0" err="1"/>
              <a:t>ftmsRanalysis</a:t>
            </a:r>
            <a:endParaRPr lang="en-US" dirty="0"/>
          </a:p>
          <a:p>
            <a:r>
              <a:rPr lang="en-US" dirty="0"/>
              <a:t>Environmental Molecular Sciences Laboratory (EMSL)</a:t>
            </a:r>
          </a:p>
          <a:p>
            <a:pPr lvl="1"/>
            <a:r>
              <a:rPr lang="en-US" dirty="0"/>
              <a:t>Nikola </a:t>
            </a:r>
            <a:r>
              <a:rPr lang="en-US" dirty="0" err="1"/>
              <a:t>Tolic</a:t>
            </a:r>
            <a:endParaRPr lang="en-US" dirty="0"/>
          </a:p>
          <a:p>
            <a:pPr lvl="1"/>
            <a:r>
              <a:rPr lang="en-US" dirty="0" err="1"/>
              <a:t>Rosey</a:t>
            </a:r>
            <a:r>
              <a:rPr lang="en-US" dirty="0"/>
              <a:t> Chu</a:t>
            </a:r>
          </a:p>
          <a:p>
            <a:pPr lvl="1"/>
            <a:r>
              <a:rPr lang="en-US" dirty="0"/>
              <a:t>Jason Toyoda</a:t>
            </a:r>
          </a:p>
          <a:p>
            <a:pPr lvl="1"/>
            <a:r>
              <a:rPr lang="en-US" dirty="0"/>
              <a:t>Many others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2DE52-5D6C-9A49-BE64-18E6183D758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01104" y="1218485"/>
            <a:ext cx="4983366" cy="4465320"/>
          </a:xfrm>
        </p:spPr>
        <p:txBody>
          <a:bodyPr anchor="t"/>
          <a:lstStyle/>
          <a:p>
            <a:r>
              <a:rPr lang="en-US" dirty="0"/>
              <a:t>The WHONDRS team</a:t>
            </a:r>
          </a:p>
          <a:p>
            <a:pPr lvl="1"/>
            <a:r>
              <a:rPr lang="en-US" dirty="0"/>
              <a:t>Amy Goldman</a:t>
            </a:r>
          </a:p>
          <a:p>
            <a:pPr lvl="1"/>
            <a:r>
              <a:rPr lang="en-US" dirty="0"/>
              <a:t>Vanessa </a:t>
            </a:r>
            <a:r>
              <a:rPr lang="en-US" dirty="0" err="1"/>
              <a:t>Garayburu</a:t>
            </a:r>
            <a:r>
              <a:rPr lang="en-US" dirty="0"/>
              <a:t>-Caruso</a:t>
            </a:r>
          </a:p>
          <a:p>
            <a:pPr lvl="1"/>
            <a:r>
              <a:rPr lang="en-US" dirty="0"/>
              <a:t>Lupita Renteria</a:t>
            </a:r>
          </a:p>
          <a:p>
            <a:pPr lvl="1"/>
            <a:r>
              <a:rPr lang="en-US" dirty="0"/>
              <a:t>Josh </a:t>
            </a:r>
            <a:r>
              <a:rPr lang="en-US" dirty="0" err="1"/>
              <a:t>Torgeson</a:t>
            </a:r>
            <a:endParaRPr lang="en-US" dirty="0"/>
          </a:p>
          <a:p>
            <a:pPr lvl="1"/>
            <a:r>
              <a:rPr lang="en-US" dirty="0"/>
              <a:t>Jackie Wells (at OSU now)</a:t>
            </a:r>
          </a:p>
          <a:p>
            <a:pPr lvl="1"/>
            <a:r>
              <a:rPr lang="en-US" dirty="0"/>
              <a:t>Joseph </a:t>
            </a:r>
            <a:r>
              <a:rPr lang="en-US" dirty="0" err="1"/>
              <a:t>Morad</a:t>
            </a:r>
            <a:endParaRPr lang="en-US" dirty="0"/>
          </a:p>
          <a:p>
            <a:pPr lvl="1"/>
            <a:r>
              <a:rPr lang="en-US" dirty="0" err="1"/>
              <a:t>Sawi</a:t>
            </a:r>
            <a:r>
              <a:rPr lang="en-US" dirty="0"/>
              <a:t> Kumar</a:t>
            </a:r>
          </a:p>
          <a:p>
            <a:r>
              <a:rPr lang="en-US" dirty="0"/>
              <a:t>The SBR SFA</a:t>
            </a:r>
          </a:p>
          <a:p>
            <a:r>
              <a:rPr lang="en-US" dirty="0"/>
              <a:t>Everyone who sent in samples for WHONDRS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61104-8D51-EF46-8009-87284639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AD370-74C0-AA4F-8F00-44D50CFED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23" y="5044840"/>
            <a:ext cx="3152333" cy="1576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97C15-3279-7741-9A24-AF84DE9ED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43" y="5083289"/>
            <a:ext cx="1458058" cy="1418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A87F76-10C4-3842-AEB5-1C749CEFA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2" y="5175363"/>
            <a:ext cx="2693569" cy="14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6493-2AF9-F64C-9076-E961912D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the data from the machine look like?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E2062-0D3B-0447-9F21-323B0BE7E58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algn="just"/>
            <a:r>
              <a:rPr lang="en-US" dirty="0"/>
              <a:t>As with other mass spectrometry techniques, we get a spectra of </a:t>
            </a:r>
            <a:r>
              <a:rPr lang="en-US" i="1" dirty="0"/>
              <a:t>m/z</a:t>
            </a:r>
            <a:r>
              <a:rPr lang="en-US" dirty="0"/>
              <a:t> values</a:t>
            </a:r>
          </a:p>
          <a:p>
            <a:pPr lvl="1" algn="just"/>
            <a:r>
              <a:rPr lang="en-US" dirty="0"/>
              <a:t>Given that the formal charge is usually 1 in our case, these ratios are nearly synonymous with mass</a:t>
            </a:r>
          </a:p>
          <a:p>
            <a:pPr algn="just"/>
            <a:r>
              <a:rPr lang="en-US" dirty="0"/>
              <a:t>In order to utilize the ultrahigh resolution of this technique, we need to pick our peaks</a:t>
            </a:r>
          </a:p>
          <a:p>
            <a:pPr lvl="1" algn="just"/>
            <a:r>
              <a:rPr lang="en-US" dirty="0"/>
              <a:t>Various tools exist, but we typically use “Bruker Compass </a:t>
            </a:r>
            <a:r>
              <a:rPr lang="en-US" dirty="0" err="1"/>
              <a:t>DataAnalysis</a:t>
            </a:r>
            <a:r>
              <a:rPr lang="en-US" dirty="0"/>
              <a:t> v4.2”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C25851-F1F1-534A-8285-50B1C3B467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8063" y="2324157"/>
            <a:ext cx="4983162" cy="285579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756DA-55BE-4A4D-B9C7-7A0249CC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A818AA71-315E-174F-BBB3-0EEBD39F48F1}"/>
              </a:ext>
            </a:extLst>
          </p:cNvPr>
          <p:cNvSpPr txBox="1">
            <a:spLocks/>
          </p:cNvSpPr>
          <p:nvPr/>
        </p:nvSpPr>
        <p:spPr>
          <a:xfrm>
            <a:off x="6197766" y="1468582"/>
            <a:ext cx="4983366" cy="446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As with other mass spectrometry techniques, we get a spectra of </a:t>
            </a:r>
            <a:r>
              <a:rPr lang="en-US" i="1" dirty="0"/>
              <a:t>m/z</a:t>
            </a:r>
            <a:r>
              <a:rPr lang="en-US" dirty="0"/>
              <a:t> values</a:t>
            </a:r>
          </a:p>
          <a:p>
            <a:pPr lvl="1" algn="just"/>
            <a:r>
              <a:rPr lang="en-US" dirty="0"/>
              <a:t>Given that the formal charge is usually 1 in our case, these ratios are nearly synonymous with mass</a:t>
            </a:r>
          </a:p>
          <a:p>
            <a:pPr algn="just"/>
            <a:r>
              <a:rPr lang="en-US" dirty="0"/>
              <a:t>In order to utilize the ultrahigh resolution of this technique, we need to pick our peaks</a:t>
            </a:r>
          </a:p>
          <a:p>
            <a:pPr lvl="1" algn="just"/>
            <a:r>
              <a:rPr lang="en-US" dirty="0"/>
              <a:t>Various tools exist, but we typically use “Bruker Compass </a:t>
            </a:r>
            <a:r>
              <a:rPr lang="en-US" dirty="0" err="1"/>
              <a:t>DataAnalysis</a:t>
            </a:r>
            <a:r>
              <a:rPr lang="en-US" dirty="0"/>
              <a:t> v4.2”</a:t>
            </a:r>
          </a:p>
          <a:p>
            <a:pPr algn="just"/>
            <a:r>
              <a:rPr lang="en-US" dirty="0"/>
              <a:t>Using the automated peak picking tool, we now have mass assignments for potential compounds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D6493-2AF9-F64C-9076-E961912D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the data from the machine look like?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C25851-F1F1-534A-8285-50B1C3B467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8063" y="2324157"/>
            <a:ext cx="4983162" cy="28557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D34AE0-72B4-964A-A15D-E77AB374F0FE}"/>
              </a:ext>
            </a:extLst>
          </p:cNvPr>
          <p:cNvSpPr txBox="1"/>
          <p:nvPr/>
        </p:nvSpPr>
        <p:spPr>
          <a:xfrm>
            <a:off x="1494348" y="4404073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157.12354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E169A-636D-0942-A4D9-F3495A9043AC}"/>
              </a:ext>
            </a:extLst>
          </p:cNvPr>
          <p:cNvSpPr txBox="1"/>
          <p:nvPr/>
        </p:nvSpPr>
        <p:spPr>
          <a:xfrm>
            <a:off x="1631771" y="3535012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255.23340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3DC5B-9C0D-E748-A31D-B4CCFB518642}"/>
              </a:ext>
            </a:extLst>
          </p:cNvPr>
          <p:cNvSpPr txBox="1"/>
          <p:nvPr/>
        </p:nvSpPr>
        <p:spPr>
          <a:xfrm>
            <a:off x="1821994" y="3243256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283.26474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33D5C-0382-174A-80ED-8141E0244699}"/>
              </a:ext>
            </a:extLst>
          </p:cNvPr>
          <p:cNvSpPr txBox="1"/>
          <p:nvPr/>
        </p:nvSpPr>
        <p:spPr>
          <a:xfrm>
            <a:off x="2981186" y="2354641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325.18484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F0E1F-D3B5-EF45-979C-5E9C8AD9C20C}"/>
              </a:ext>
            </a:extLst>
          </p:cNvPr>
          <p:cNvSpPr txBox="1"/>
          <p:nvPr/>
        </p:nvSpPr>
        <p:spPr>
          <a:xfrm>
            <a:off x="3611637" y="2472348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447.13532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96643-AAD6-5F40-B1AE-EF58A1F94258}"/>
              </a:ext>
            </a:extLst>
          </p:cNvPr>
          <p:cNvSpPr txBox="1"/>
          <p:nvPr/>
        </p:nvSpPr>
        <p:spPr>
          <a:xfrm>
            <a:off x="3752551" y="4115292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473.28371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19ED84-80F4-8F4A-A634-CD0D01283E0E}"/>
              </a:ext>
            </a:extLst>
          </p:cNvPr>
          <p:cNvSpPr txBox="1"/>
          <p:nvPr/>
        </p:nvSpPr>
        <p:spPr>
          <a:xfrm>
            <a:off x="4904579" y="4482259"/>
            <a:ext cx="7296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669.29840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9542DE-1633-C846-96D5-30309A4A340D}"/>
              </a:ext>
            </a:extLst>
          </p:cNvPr>
          <p:cNvCxnSpPr>
            <a:cxnSpLocks/>
          </p:cNvCxnSpPr>
          <p:nvPr/>
        </p:nvCxnSpPr>
        <p:spPr>
          <a:xfrm>
            <a:off x="1849395" y="4593085"/>
            <a:ext cx="0" cy="148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6E6257-4627-8D4B-A29C-F42C413620DD}"/>
              </a:ext>
            </a:extLst>
          </p:cNvPr>
          <p:cNvCxnSpPr>
            <a:cxnSpLocks/>
          </p:cNvCxnSpPr>
          <p:nvPr/>
        </p:nvCxnSpPr>
        <p:spPr>
          <a:xfrm>
            <a:off x="2302730" y="3650428"/>
            <a:ext cx="117457" cy="101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428211-ACF9-A14D-A9D0-E3F03249EADA}"/>
              </a:ext>
            </a:extLst>
          </p:cNvPr>
          <p:cNvCxnSpPr>
            <a:cxnSpLocks/>
          </p:cNvCxnSpPr>
          <p:nvPr/>
        </p:nvCxnSpPr>
        <p:spPr>
          <a:xfrm>
            <a:off x="2473273" y="3385087"/>
            <a:ext cx="117457" cy="101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F1FF7A-92B1-944F-A083-5BEB42E5E528}"/>
              </a:ext>
            </a:extLst>
          </p:cNvPr>
          <p:cNvCxnSpPr>
            <a:cxnSpLocks/>
          </p:cNvCxnSpPr>
          <p:nvPr/>
        </p:nvCxnSpPr>
        <p:spPr>
          <a:xfrm flipH="1" flipV="1">
            <a:off x="2891993" y="2474973"/>
            <a:ext cx="16326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DD5E8B-CE3C-D749-A88B-D383B492D5A2}"/>
              </a:ext>
            </a:extLst>
          </p:cNvPr>
          <p:cNvCxnSpPr>
            <a:cxnSpLocks/>
          </p:cNvCxnSpPr>
          <p:nvPr/>
        </p:nvCxnSpPr>
        <p:spPr>
          <a:xfrm rot="5400000">
            <a:off x="3562741" y="2607085"/>
            <a:ext cx="117457" cy="101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FBB6E9-8049-C242-A119-458E3D8E182F}"/>
              </a:ext>
            </a:extLst>
          </p:cNvPr>
          <p:cNvCxnSpPr>
            <a:cxnSpLocks/>
          </p:cNvCxnSpPr>
          <p:nvPr/>
        </p:nvCxnSpPr>
        <p:spPr>
          <a:xfrm rot="5400000">
            <a:off x="3715141" y="4268738"/>
            <a:ext cx="117457" cy="101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AA1D28-448E-6446-A599-476EA8D04C8D}"/>
              </a:ext>
            </a:extLst>
          </p:cNvPr>
          <p:cNvCxnSpPr>
            <a:cxnSpLocks/>
          </p:cNvCxnSpPr>
          <p:nvPr/>
        </p:nvCxnSpPr>
        <p:spPr>
          <a:xfrm rot="5400000">
            <a:off x="4875347" y="4647280"/>
            <a:ext cx="117457" cy="101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290F9-4E4C-244E-BC06-526E313A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3452-FFBA-B548-9931-0365AF1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formulas to identified masses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72D7-8F99-FC4A-A51E-2A5A9BAA5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1" y="1519426"/>
            <a:ext cx="5310141" cy="482791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 use a tool called </a:t>
            </a:r>
            <a:r>
              <a:rPr lang="en-US" b="1" dirty="0" err="1"/>
              <a:t>Formularity</a:t>
            </a:r>
            <a:r>
              <a:rPr lang="en-US" b="1" dirty="0"/>
              <a:t> </a:t>
            </a:r>
            <a:r>
              <a:rPr lang="en-US" dirty="0"/>
              <a:t>to assign formulas to our dataset</a:t>
            </a:r>
          </a:p>
          <a:p>
            <a:pPr lvl="1" algn="just"/>
            <a:r>
              <a:rPr lang="en-US" dirty="0"/>
              <a:t>Very user-friendly</a:t>
            </a:r>
          </a:p>
          <a:p>
            <a:pPr lvl="1" algn="just"/>
            <a:r>
              <a:rPr lang="en-US" dirty="0"/>
              <a:t>Developed by </a:t>
            </a:r>
            <a:r>
              <a:rPr lang="en-US" i="1" dirty="0" err="1"/>
              <a:t>Tolic</a:t>
            </a:r>
            <a:r>
              <a:rPr lang="en-US" i="1" dirty="0"/>
              <a:t> et al.</a:t>
            </a:r>
            <a:r>
              <a:rPr lang="en-US" dirty="0"/>
              <a:t> here at EMSL</a:t>
            </a:r>
          </a:p>
          <a:p>
            <a:pPr lvl="1" algn="just"/>
            <a:r>
              <a:rPr lang="en-US" dirty="0"/>
              <a:t>Alternatives do exist and more are being created</a:t>
            </a:r>
          </a:p>
          <a:p>
            <a:pPr algn="just"/>
            <a:r>
              <a:rPr lang="en-US" dirty="0"/>
              <a:t>Performs a couple critical processing steps:</a:t>
            </a:r>
          </a:p>
          <a:p>
            <a:pPr lvl="1" algn="just"/>
            <a:r>
              <a:rPr lang="en-US" b="1" dirty="0"/>
              <a:t>Assigns</a:t>
            </a:r>
            <a:r>
              <a:rPr lang="en-US" dirty="0"/>
              <a:t> formulas using a database curated by WHOI following a building blocks approach</a:t>
            </a:r>
          </a:p>
          <a:p>
            <a:pPr lvl="1" algn="just"/>
            <a:r>
              <a:rPr lang="en-US" b="1" dirty="0"/>
              <a:t>Calibrates</a:t>
            </a:r>
            <a:r>
              <a:rPr lang="en-US" dirty="0"/>
              <a:t> peaks to a set of known, representative masses to ensure consistent masses across datasets</a:t>
            </a:r>
          </a:p>
          <a:p>
            <a:pPr lvl="1" algn="just"/>
            <a:r>
              <a:rPr lang="en-US" b="1" dirty="0"/>
              <a:t>Aligns</a:t>
            </a:r>
            <a:r>
              <a:rPr lang="en-US" dirty="0"/>
              <a:t> peaks with slightly different masses to allow for comparisons across samples</a:t>
            </a:r>
          </a:p>
          <a:p>
            <a:pPr lvl="1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321FCA-7C4C-AC42-B3F3-53CA4F1FCA2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429375" y="1147608"/>
            <a:ext cx="4983163" cy="138938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BFACA-2E85-CC47-B35E-6247F7BF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60" y="2636327"/>
            <a:ext cx="3664706" cy="37110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12897-3525-2A47-A8C7-254B2550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644D2-6DD3-0543-ACDD-06A11AB58F9D}"/>
              </a:ext>
            </a:extLst>
          </p:cNvPr>
          <p:cNvSpPr txBox="1"/>
          <p:nvPr/>
        </p:nvSpPr>
        <p:spPr>
          <a:xfrm>
            <a:off x="7346646" y="6390152"/>
            <a:ext cx="314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DOI: 10.1021/acs.analchem.7b03318</a:t>
            </a:r>
          </a:p>
        </p:txBody>
      </p:sp>
    </p:spTree>
    <p:extLst>
      <p:ext uri="{BB962C8B-B14F-4D97-AF65-F5344CB8AC3E}">
        <p14:creationId xmlns:p14="http://schemas.microsoft.com/office/powerpoint/2010/main" val="9331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3452-FFBA-B548-9931-0365AF17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formulas to identified masses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72D7-8F99-FC4A-A51E-2A5A9BAA5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1" y="1519426"/>
            <a:ext cx="5310141" cy="48279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A quick note about calibration and alignment:</a:t>
            </a:r>
          </a:p>
          <a:p>
            <a:pPr algn="just"/>
            <a:r>
              <a:rPr lang="en-US" dirty="0"/>
              <a:t>Calibration can be performed by hand in Bruker’s </a:t>
            </a:r>
            <a:r>
              <a:rPr lang="en-US" dirty="0" err="1"/>
              <a:t>DataAnalysis</a:t>
            </a:r>
            <a:r>
              <a:rPr lang="en-US" dirty="0"/>
              <a:t> software</a:t>
            </a:r>
          </a:p>
          <a:p>
            <a:pPr lvl="1" algn="just"/>
            <a:r>
              <a:rPr lang="en-US" dirty="0"/>
              <a:t>Given minor variations, your results might vary slightly depending on calibration technique</a:t>
            </a:r>
          </a:p>
          <a:p>
            <a:pPr algn="just"/>
            <a:r>
              <a:rPr lang="en-US" dirty="0"/>
              <a:t>Alignment isn’t necessarily good – slightly adjusting masses to ensure mass compatibility might not be satisfactory</a:t>
            </a:r>
          </a:p>
          <a:p>
            <a:pPr lvl="1" algn="just"/>
            <a:r>
              <a:rPr lang="en-US" dirty="0"/>
              <a:t>One potential alternative is consider only formulas from each dataset</a:t>
            </a:r>
          </a:p>
          <a:p>
            <a:pPr lvl="1" algn="just"/>
            <a:r>
              <a:rPr lang="en-US" dirty="0"/>
              <a:t>Many peaks lack formula assignment, however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321FCA-7C4C-AC42-B3F3-53CA4F1FCA2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6429375" y="1147608"/>
            <a:ext cx="4983163" cy="138938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BFACA-2E85-CC47-B35E-6247F7BF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60" y="2636327"/>
            <a:ext cx="3664706" cy="3711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CFE839-5AD1-524C-BC0A-E84AED5E83B4}"/>
              </a:ext>
            </a:extLst>
          </p:cNvPr>
          <p:cNvSpPr txBox="1"/>
          <p:nvPr/>
        </p:nvSpPr>
        <p:spPr>
          <a:xfrm>
            <a:off x="7346646" y="6390152"/>
            <a:ext cx="314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DOI: 10.1021/acs.analchem.7b03318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1F01A-00C3-DA44-AF51-050561A7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8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846A-F278-DE47-B726-D3A05AD9F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2" y="236993"/>
            <a:ext cx="10237369" cy="1041240"/>
          </a:xfrm>
        </p:spPr>
        <p:txBody>
          <a:bodyPr/>
          <a:lstStyle/>
          <a:p>
            <a:r>
              <a:rPr lang="en-US" dirty="0"/>
              <a:t>The finalized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D4DD3-1EF1-3047-B047-104F07C66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78" b="24678"/>
          <a:stretch/>
        </p:blipFill>
        <p:spPr>
          <a:xfrm>
            <a:off x="1262650" y="2257711"/>
            <a:ext cx="10009739" cy="4500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FF529F-EFB8-DB49-97D8-FC44A25AB246}"/>
              </a:ext>
            </a:extLst>
          </p:cNvPr>
          <p:cNvSpPr txBox="1"/>
          <p:nvPr/>
        </p:nvSpPr>
        <p:spPr>
          <a:xfrm>
            <a:off x="1363717" y="142513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312E17B-6AE7-5540-A51D-4160D255A5A3}"/>
              </a:ext>
            </a:extLst>
          </p:cNvPr>
          <p:cNvSpPr/>
          <p:nvPr/>
        </p:nvSpPr>
        <p:spPr>
          <a:xfrm rot="5400000">
            <a:off x="3678876" y="96973"/>
            <a:ext cx="425899" cy="380993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5E9BA-2DB4-F647-A3B3-EDF8EE979942}"/>
              </a:ext>
            </a:extLst>
          </p:cNvPr>
          <p:cNvSpPr txBox="1"/>
          <p:nvPr/>
        </p:nvSpPr>
        <p:spPr>
          <a:xfrm>
            <a:off x="3106729" y="142513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Stoichiometry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77F91-3704-7248-9908-E6D726524AC6}"/>
              </a:ext>
            </a:extLst>
          </p:cNvPr>
          <p:cNvSpPr txBox="1"/>
          <p:nvPr/>
        </p:nvSpPr>
        <p:spPr>
          <a:xfrm>
            <a:off x="5660154" y="139942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53318-5F28-DB45-A41D-F34C2E2F7A9F}"/>
              </a:ext>
            </a:extLst>
          </p:cNvPr>
          <p:cNvSpPr txBox="1"/>
          <p:nvPr/>
        </p:nvSpPr>
        <p:spPr>
          <a:xfrm>
            <a:off x="6806814" y="103009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504C-E9A9-8047-AF59-182833FD4F7C}"/>
              </a:ext>
            </a:extLst>
          </p:cNvPr>
          <p:cNvSpPr txBox="1"/>
          <p:nvPr/>
        </p:nvSpPr>
        <p:spPr>
          <a:xfrm>
            <a:off x="7231132" y="1375998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Neutral </a:t>
            </a:r>
          </a:p>
          <a:p>
            <a:pPr algn="ctr"/>
            <a:r>
              <a:rPr lang="en-US" dirty="0"/>
              <a:t>Mass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035197-F98D-BE49-8BA9-73554BEB565B}"/>
              </a:ext>
            </a:extLst>
          </p:cNvPr>
          <p:cNvSpPr txBox="1"/>
          <p:nvPr/>
        </p:nvSpPr>
        <p:spPr>
          <a:xfrm>
            <a:off x="7918997" y="103009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835F1-63AA-B340-A7FD-22D1473F2913}"/>
              </a:ext>
            </a:extLst>
          </p:cNvPr>
          <p:cNvSpPr txBox="1"/>
          <p:nvPr/>
        </p:nvSpPr>
        <p:spPr>
          <a:xfrm>
            <a:off x="8357566" y="1375997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Formula</a:t>
            </a:r>
          </a:p>
          <a:p>
            <a:r>
              <a:rPr lang="en-US" dirty="0"/>
              <a:t>Candidates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6B69C2-AF31-FA4B-9BA3-BF7C6C050EBF}"/>
              </a:ext>
            </a:extLst>
          </p:cNvPr>
          <p:cNvSpPr txBox="1"/>
          <p:nvPr/>
        </p:nvSpPr>
        <p:spPr>
          <a:xfrm>
            <a:off x="10190627" y="158203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8A0075-A5D8-A041-95FA-039ECB96B1A3}"/>
              </a:ext>
            </a:extLst>
          </p:cNvPr>
          <p:cNvCxnSpPr>
            <a:cxnSpLocks/>
          </p:cNvCxnSpPr>
          <p:nvPr/>
        </p:nvCxnSpPr>
        <p:spPr>
          <a:xfrm>
            <a:off x="6628610" y="1756620"/>
            <a:ext cx="1" cy="45827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BB33BF-FF90-3C40-9EF0-5042B076117D}"/>
              </a:ext>
            </a:extLst>
          </p:cNvPr>
          <p:cNvCxnSpPr>
            <a:cxnSpLocks/>
          </p:cNvCxnSpPr>
          <p:nvPr/>
        </p:nvCxnSpPr>
        <p:spPr>
          <a:xfrm>
            <a:off x="7182504" y="1428978"/>
            <a:ext cx="0" cy="78591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15945B-E89A-4747-8FBF-FFF0D047B205}"/>
              </a:ext>
            </a:extLst>
          </p:cNvPr>
          <p:cNvCxnSpPr>
            <a:cxnSpLocks/>
          </p:cNvCxnSpPr>
          <p:nvPr/>
        </p:nvCxnSpPr>
        <p:spPr>
          <a:xfrm>
            <a:off x="8267811" y="1428978"/>
            <a:ext cx="0" cy="78591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01D95B-B497-F140-8592-F9A97D53DCD3}"/>
              </a:ext>
            </a:extLst>
          </p:cNvPr>
          <p:cNvCxnSpPr>
            <a:cxnSpLocks/>
          </p:cNvCxnSpPr>
          <p:nvPr/>
        </p:nvCxnSpPr>
        <p:spPr>
          <a:xfrm>
            <a:off x="7727422" y="2006312"/>
            <a:ext cx="0" cy="20858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A1BFE5-B5B1-BD4A-BE04-31675460C987}"/>
              </a:ext>
            </a:extLst>
          </p:cNvPr>
          <p:cNvCxnSpPr>
            <a:cxnSpLocks/>
          </p:cNvCxnSpPr>
          <p:nvPr/>
        </p:nvCxnSpPr>
        <p:spPr>
          <a:xfrm>
            <a:off x="1727787" y="1756620"/>
            <a:ext cx="1" cy="45827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83814CC-5A19-0C43-9C59-C94125232C01}"/>
              </a:ext>
            </a:extLst>
          </p:cNvPr>
          <p:cNvCxnSpPr>
            <a:cxnSpLocks/>
          </p:cNvCxnSpPr>
          <p:nvPr/>
        </p:nvCxnSpPr>
        <p:spPr>
          <a:xfrm>
            <a:off x="8818136" y="2006312"/>
            <a:ext cx="0" cy="20858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CAF2494-2FD0-3547-883C-EF7C2D619B4E}"/>
              </a:ext>
            </a:extLst>
          </p:cNvPr>
          <p:cNvSpPr/>
          <p:nvPr/>
        </p:nvSpPr>
        <p:spPr>
          <a:xfrm>
            <a:off x="9108879" y="1951365"/>
            <a:ext cx="2163497" cy="239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9D45DC-6569-FF4E-88F7-CFD651F1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8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475D-8190-C947-97E5-109FF183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plan to cover in this tutorial?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27338-3E58-2140-9359-4A7826D69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7532" y="1519427"/>
            <a:ext cx="10176938" cy="446532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brief introduction to FTICR-MS as a technique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is data collected and what happens to it before it reaches you? 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FREDA and </a:t>
            </a:r>
            <a:r>
              <a:rPr lang="en-US" dirty="0" err="1"/>
              <a:t>ftmsRanalysis</a:t>
            </a:r>
            <a:r>
              <a:rPr lang="en-US" dirty="0"/>
              <a:t>: Tools which help us analyze FTICR data</a:t>
            </a:r>
          </a:p>
          <a:p>
            <a:pPr lvl="1" algn="just">
              <a:lnSpc>
                <a:spcPct val="100000"/>
              </a:lnSpc>
            </a:pPr>
            <a:r>
              <a:rPr lang="en-US" b="1" dirty="0"/>
              <a:t>Allison Thompson </a:t>
            </a:r>
            <a:r>
              <a:rPr lang="en-US" dirty="0"/>
              <a:t>will walk us through the process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Relating FTICR data to other ‘omics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 will guide you along data analysis performed by </a:t>
            </a:r>
            <a:r>
              <a:rPr lang="en-US" b="1" dirty="0"/>
              <a:t>Emily Graham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Let’s process some data!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I’ve prepared an interactive walkthrough on how to visualize your data and generate conclusions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 brief glimpse into novel analyses that we are developing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0E196-8C75-054F-8432-7108C242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6250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1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D57928"/>
      </a:accent1>
      <a:accent2>
        <a:srgbClr val="BE0003"/>
      </a:accent2>
      <a:accent3>
        <a:srgbClr val="538133"/>
      </a:accent3>
      <a:accent4>
        <a:srgbClr val="1778C9"/>
      </a:accent4>
      <a:accent5>
        <a:srgbClr val="950B91"/>
      </a:accent5>
      <a:accent6>
        <a:srgbClr val="FEFB00"/>
      </a:accent6>
      <a:hlink>
        <a:srgbClr val="90BB23"/>
      </a:hlink>
      <a:folHlink>
        <a:srgbClr val="EE700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Templatae" id="{CCD56A4E-66BB-CA40-9785-9C6B56586BA5}" vid="{C4B5689E-6CF9-B240-A24E-9C58407FEB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6774</TotalTime>
  <Words>3665</Words>
  <Application>Microsoft Macintosh PowerPoint</Application>
  <PresentationFormat>Widescreen</PresentationFormat>
  <Paragraphs>463</Paragraphs>
  <Slides>39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Times New Roman</vt:lpstr>
      <vt:lpstr>Wingdings</vt:lpstr>
      <vt:lpstr>Wingdings 2</vt:lpstr>
      <vt:lpstr>Frame</vt:lpstr>
      <vt:lpstr>Equation</vt:lpstr>
      <vt:lpstr>Analyzing FTICR-MS data</vt:lpstr>
      <vt:lpstr>What do we plan to cover in this tutorial?</vt:lpstr>
      <vt:lpstr>A brief (and basic) introduction to FTICR-MS</vt:lpstr>
      <vt:lpstr>What does the data from the machine look like?</vt:lpstr>
      <vt:lpstr>What does the data from the machine look like?</vt:lpstr>
      <vt:lpstr>Assigning formulas to identified masses</vt:lpstr>
      <vt:lpstr>Assigning formulas to identified masses</vt:lpstr>
      <vt:lpstr>The finalized report</vt:lpstr>
      <vt:lpstr>What do we plan to cover in this tutorial?</vt:lpstr>
      <vt:lpstr>What types of analyses can we do with this data?</vt:lpstr>
      <vt:lpstr>FREDA Walkthrough</vt:lpstr>
      <vt:lpstr>What do we plan to cover in this tutorial?</vt:lpstr>
      <vt:lpstr>Novel multi ‘omic bioanalytics reveals biogeochemical cycles in high resolution </vt:lpstr>
      <vt:lpstr>Novel multi ‘omic bioanalytics reveals biogeochemical cycles in high resolution </vt:lpstr>
      <vt:lpstr>Novel multi ‘omic bioanalytics reveals biogeochemical cycles in high resolution </vt:lpstr>
      <vt:lpstr>Novel multi ‘omic bioanalytics reveals biogeochemical cycles in high resolution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plan to cover in this tutorial?</vt:lpstr>
      <vt:lpstr>Let’s analyze some data together!</vt:lpstr>
      <vt:lpstr>Let’s analyze some data together!</vt:lpstr>
      <vt:lpstr>Data Preprocessing</vt:lpstr>
      <vt:lpstr>Overview of data analytics</vt:lpstr>
      <vt:lpstr>The transformation analysis</vt:lpstr>
      <vt:lpstr>The transformation analysis</vt:lpstr>
      <vt:lpstr>Investigating carbon use efficiency</vt:lpstr>
      <vt:lpstr>Investigating carbon use efficiency</vt:lpstr>
      <vt:lpstr>Data Interpretation</vt:lpstr>
      <vt:lpstr>What do we plan to cover in this tutorial?</vt:lpstr>
      <vt:lpstr>Multi-ecosystem Metabolomics</vt:lpstr>
      <vt:lpstr>We can identify deterministically influential metabolites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Danczak, Robert E</dc:creator>
  <cp:lastModifiedBy>Danczak, Robert E</cp:lastModifiedBy>
  <cp:revision>103</cp:revision>
  <dcterms:created xsi:type="dcterms:W3CDTF">2019-06-10T22:47:42Z</dcterms:created>
  <dcterms:modified xsi:type="dcterms:W3CDTF">2019-09-19T17:27:14Z</dcterms:modified>
</cp:coreProperties>
</file>